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325" r:id="rId5"/>
    <p:sldId id="259" r:id="rId6"/>
    <p:sldId id="260" r:id="rId7"/>
    <p:sldId id="324" r:id="rId8"/>
    <p:sldId id="261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26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Dosis" pitchFamily="2" charset="0"/>
      <p:regular r:id="rId85"/>
      <p:bold r:id="rId86"/>
    </p:embeddedFont>
    <p:embeddedFont>
      <p:font typeface="Dosis ExtraLight" pitchFamily="2" charset="0"/>
      <p:regular r:id="rId87"/>
      <p:bold r:id="rId88"/>
    </p:embeddedFont>
    <p:embeddedFont>
      <p:font typeface="Montserrat" panose="00000500000000000000" pitchFamily="2" charset="0"/>
      <p:regular r:id="rId89"/>
      <p:bold r:id="rId90"/>
      <p:italic r:id="rId91"/>
      <p:boldItalic r:id="rId92"/>
    </p:embeddedFont>
    <p:embeddedFont>
      <p:font typeface="Titillium Web" panose="00000500000000000000" pitchFamily="2" charset="0"/>
      <p:regular r:id="rId93"/>
      <p:bold r:id="rId94"/>
      <p:italic r:id="rId95"/>
      <p:boldItalic r:id="rId96"/>
    </p:embeddedFont>
    <p:embeddedFont>
      <p:font typeface="Titillium Web ExtraLight" panose="00000300000000000000" pitchFamily="2" charset="0"/>
      <p:regular r:id="rId97"/>
      <p:bold r:id="rId98"/>
      <p:italic r:id="rId99"/>
      <p:boldItalic r:id="rId100"/>
    </p:embeddedFont>
    <p:embeddedFont>
      <p:font typeface="Titillium Web Light" panose="00000400000000000000" pitchFamily="2" charset="0"/>
      <p:regular r:id="rId101"/>
      <p:bold r:id="rId102"/>
      <p:italic r:id="rId103"/>
      <p:boldItalic r:id="rId104"/>
    </p:embeddedFont>
    <p:embeddedFont>
      <p:font typeface="Verdana" panose="020B060403050404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9" roundtripDataSignature="AMtx7mjmebtVz4m6F5jG+L96lzgyl2pR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E975-BECD-4BEC-8B61-D97BDCD1859F}" v="21" dt="2022-09-02T00:57:02.923"/>
  </p1510:revLst>
</p1510:revInfo>
</file>

<file path=ppt/tableStyles.xml><?xml version="1.0" encoding="utf-8"?>
<a:tblStyleLst xmlns:a="http://schemas.openxmlformats.org/drawingml/2006/main" def="{4266D6B0-B201-490D-BE16-2CC478B855F3}">
  <a:tblStyle styleId="{4266D6B0-B201-490D-BE16-2CC478B855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6E5058E-0EBE-4029-95B9-EDA7CEC782A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2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6.fntdata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customschemas.google.com/relationships/presentationmetadata" Target="meta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2134E975-BECD-4BEC-8B61-D97BDCD1859F}"/>
    <pc:docChg chg="custSel addSld modSld">
      <pc:chgData name="Marcelo Natalio Saied" userId="7829687405327ba0" providerId="LiveId" clId="{2134E975-BECD-4BEC-8B61-D97BDCD1859F}" dt="2022-09-02T00:57:12.699" v="103" actId="22"/>
      <pc:docMkLst>
        <pc:docMk/>
      </pc:docMkLst>
      <pc:sldChg chg="modSp mod">
        <pc:chgData name="Marcelo Natalio Saied" userId="7829687405327ba0" providerId="LiveId" clId="{2134E975-BECD-4BEC-8B61-D97BDCD1859F}" dt="2022-09-02T00:30:06.508" v="18" actId="27636"/>
        <pc:sldMkLst>
          <pc:docMk/>
          <pc:sldMk cId="0" sldId="256"/>
        </pc:sldMkLst>
        <pc:spChg chg="mod">
          <ac:chgData name="Marcelo Natalio Saied" userId="7829687405327ba0" providerId="LiveId" clId="{2134E975-BECD-4BEC-8B61-D97BDCD1859F}" dt="2022-09-02T00:30:06.508" v="18" actId="27636"/>
          <ac:spMkLst>
            <pc:docMk/>
            <pc:sldMk cId="0" sldId="256"/>
            <ac:spMk id="3837" creationId="{00000000-0000-0000-0000-000000000000}"/>
          </ac:spMkLst>
        </pc:spChg>
      </pc:sldChg>
      <pc:sldChg chg="modSp mod modNotesTx">
        <pc:chgData name="Marcelo Natalio Saied" userId="7829687405327ba0" providerId="LiveId" clId="{2134E975-BECD-4BEC-8B61-D97BDCD1859F}" dt="2022-09-02T00:41:03.928" v="59" actId="20577"/>
        <pc:sldMkLst>
          <pc:docMk/>
          <pc:sldMk cId="0" sldId="258"/>
        </pc:sldMkLst>
        <pc:spChg chg="mod">
          <ac:chgData name="Marcelo Natalio Saied" userId="7829687405327ba0" providerId="LiveId" clId="{2134E975-BECD-4BEC-8B61-D97BDCD1859F}" dt="2022-09-02T00:41:03.928" v="59" actId="20577"/>
          <ac:spMkLst>
            <pc:docMk/>
            <pc:sldMk cId="0" sldId="258"/>
            <ac:spMk id="3850" creationId="{00000000-0000-0000-0000-000000000000}"/>
          </ac:spMkLst>
        </pc:spChg>
      </pc:sldChg>
      <pc:sldChg chg="modSp mod modNotesTx">
        <pc:chgData name="Marcelo Natalio Saied" userId="7829687405327ba0" providerId="LiveId" clId="{2134E975-BECD-4BEC-8B61-D97BDCD1859F}" dt="2022-09-02T00:29:09.198" v="15" actId="14100"/>
        <pc:sldMkLst>
          <pc:docMk/>
          <pc:sldMk cId="0" sldId="259"/>
        </pc:sldMkLst>
        <pc:spChg chg="mod">
          <ac:chgData name="Marcelo Natalio Saied" userId="7829687405327ba0" providerId="LiveId" clId="{2134E975-BECD-4BEC-8B61-D97BDCD1859F}" dt="2022-09-02T00:29:09.198" v="15" actId="14100"/>
          <ac:spMkLst>
            <pc:docMk/>
            <pc:sldMk cId="0" sldId="259"/>
            <ac:spMk id="3857" creationId="{00000000-0000-0000-0000-000000000000}"/>
          </ac:spMkLst>
        </pc:spChg>
      </pc:sldChg>
      <pc:sldChg chg="addSp modSp mod modNotesTx">
        <pc:chgData name="Marcelo Natalio Saied" userId="7829687405327ba0" providerId="LiveId" clId="{2134E975-BECD-4BEC-8B61-D97BDCD1859F}" dt="2022-09-02T00:31:13.481" v="48" actId="1076"/>
        <pc:sldMkLst>
          <pc:docMk/>
          <pc:sldMk cId="0" sldId="260"/>
        </pc:sldMkLst>
        <pc:spChg chg="add mod">
          <ac:chgData name="Marcelo Natalio Saied" userId="7829687405327ba0" providerId="LiveId" clId="{2134E975-BECD-4BEC-8B61-D97BDCD1859F}" dt="2022-09-02T00:30:36.169" v="34" actId="1076"/>
          <ac:spMkLst>
            <pc:docMk/>
            <pc:sldMk cId="0" sldId="260"/>
            <ac:spMk id="2" creationId="{EECC1ED6-6DB5-4E5E-57F4-23B4CDC35448}"/>
          </ac:spMkLst>
        </pc:spChg>
        <pc:spChg chg="add mod">
          <ac:chgData name="Marcelo Natalio Saied" userId="7829687405327ba0" providerId="LiveId" clId="{2134E975-BECD-4BEC-8B61-D97BDCD1859F}" dt="2022-09-02T00:31:13.481" v="48" actId="1076"/>
          <ac:spMkLst>
            <pc:docMk/>
            <pc:sldMk cId="0" sldId="260"/>
            <ac:spMk id="10" creationId="{09D6F9A3-A07A-721A-5B1A-7051CBDF14EB}"/>
          </ac:spMkLst>
        </pc:spChg>
        <pc:spChg chg="add mod">
          <ac:chgData name="Marcelo Natalio Saied" userId="7829687405327ba0" providerId="LiveId" clId="{2134E975-BECD-4BEC-8B61-D97BDCD1859F}" dt="2022-09-02T00:30:52.346" v="42" actId="20577"/>
          <ac:spMkLst>
            <pc:docMk/>
            <pc:sldMk cId="0" sldId="260"/>
            <ac:spMk id="13" creationId="{680F4365-AEA1-4DFB-030A-EF1249563E7D}"/>
          </ac:spMkLst>
        </pc:spChg>
        <pc:spChg chg="add mod">
          <ac:chgData name="Marcelo Natalio Saied" userId="7829687405327ba0" providerId="LiveId" clId="{2134E975-BECD-4BEC-8B61-D97BDCD1859F}" dt="2022-09-02T00:31:07.330" v="47" actId="1076"/>
          <ac:spMkLst>
            <pc:docMk/>
            <pc:sldMk cId="0" sldId="260"/>
            <ac:spMk id="14" creationId="{0EB70139-B505-E669-E9F6-7D81BB135120}"/>
          </ac:spMkLst>
        </pc:spChg>
      </pc:sldChg>
      <pc:sldChg chg="addSp delSp modSp mod">
        <pc:chgData name="Marcelo Natalio Saied" userId="7829687405327ba0" providerId="LiveId" clId="{2134E975-BECD-4BEC-8B61-D97BDCD1859F}" dt="2022-09-02T00:46:48.846" v="83" actId="22"/>
        <pc:sldMkLst>
          <pc:docMk/>
          <pc:sldMk cId="0" sldId="261"/>
        </pc:sldMkLst>
        <pc:spChg chg="mod">
          <ac:chgData name="Marcelo Natalio Saied" userId="7829687405327ba0" providerId="LiveId" clId="{2134E975-BECD-4BEC-8B61-D97BDCD1859F}" dt="2022-09-02T00:43:56.473" v="82" actId="20577"/>
          <ac:spMkLst>
            <pc:docMk/>
            <pc:sldMk cId="0" sldId="261"/>
            <ac:spMk id="3871" creationId="{00000000-0000-0000-0000-000000000000}"/>
          </ac:spMkLst>
        </pc:spChg>
        <pc:picChg chg="add">
          <ac:chgData name="Marcelo Natalio Saied" userId="7829687405327ba0" providerId="LiveId" clId="{2134E975-BECD-4BEC-8B61-D97BDCD1859F}" dt="2022-09-02T00:46:48.846" v="83" actId="22"/>
          <ac:picMkLst>
            <pc:docMk/>
            <pc:sldMk cId="0" sldId="261"/>
            <ac:picMk id="3" creationId="{61AA99A8-D3F9-1336-26FC-C68AFC257787}"/>
          </ac:picMkLst>
        </pc:picChg>
        <pc:picChg chg="del">
          <ac:chgData name="Marcelo Natalio Saied" userId="7829687405327ba0" providerId="LiveId" clId="{2134E975-BECD-4BEC-8B61-D97BDCD1859F}" dt="2022-09-02T00:42:28.527" v="63" actId="478"/>
          <ac:picMkLst>
            <pc:docMk/>
            <pc:sldMk cId="0" sldId="261"/>
            <ac:picMk id="3874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7.400" v="62" actId="478"/>
          <ac:picMkLst>
            <pc:docMk/>
            <pc:sldMk cId="0" sldId="261"/>
            <ac:picMk id="3875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9.552" v="64" actId="478"/>
          <ac:picMkLst>
            <pc:docMk/>
            <pc:sldMk cId="0" sldId="261"/>
            <ac:picMk id="3876" creationId="{00000000-0000-0000-0000-000000000000}"/>
          </ac:picMkLst>
        </pc:picChg>
        <pc:picChg chg="del">
          <ac:chgData name="Marcelo Natalio Saied" userId="7829687405327ba0" providerId="LiveId" clId="{2134E975-BECD-4BEC-8B61-D97BDCD1859F}" dt="2022-09-02T00:42:26.223" v="61" actId="478"/>
          <ac:picMkLst>
            <pc:docMk/>
            <pc:sldMk cId="0" sldId="261"/>
            <ac:picMk id="3877" creationId="{00000000-0000-0000-0000-000000000000}"/>
          </ac:picMkLst>
        </pc:picChg>
      </pc:sldChg>
      <pc:sldChg chg="modSp add setBg">
        <pc:chgData name="Marcelo Natalio Saied" userId="7829687405327ba0" providerId="LiveId" clId="{2134E975-BECD-4BEC-8B61-D97BDCD1859F}" dt="2022-09-02T00:40:46.984" v="50"/>
        <pc:sldMkLst>
          <pc:docMk/>
          <pc:sldMk cId="2475381098" sldId="325"/>
        </pc:sldMkLst>
        <pc:spChg chg="mod">
          <ac:chgData name="Marcelo Natalio Saied" userId="7829687405327ba0" providerId="LiveId" clId="{2134E975-BECD-4BEC-8B61-D97BDCD1859F}" dt="2022-09-02T00:40:46.984" v="50"/>
          <ac:spMkLst>
            <pc:docMk/>
            <pc:sldMk cId="2475381098" sldId="325"/>
            <ac:spMk id="3852" creationId="{00000000-0000-0000-0000-000000000000}"/>
          </ac:spMkLst>
        </pc:spChg>
      </pc:sldChg>
      <pc:sldChg chg="add">
        <pc:chgData name="Marcelo Natalio Saied" userId="7829687405327ba0" providerId="LiveId" clId="{2134E975-BECD-4BEC-8B61-D97BDCD1859F}" dt="2022-09-02T00:42:23.196" v="60"/>
        <pc:sldMkLst>
          <pc:docMk/>
          <pc:sldMk cId="1510966041" sldId="326"/>
        </pc:sldMkLst>
      </pc:sldChg>
      <pc:sldChg chg="addSp delSp add mod">
        <pc:chgData name="Marcelo Natalio Saied" userId="7829687405327ba0" providerId="LiveId" clId="{2134E975-BECD-4BEC-8B61-D97BDCD1859F}" dt="2022-09-02T00:51:39.376" v="90" actId="22"/>
        <pc:sldMkLst>
          <pc:docMk/>
          <pc:sldMk cId="2202074136" sldId="327"/>
        </pc:sldMkLst>
        <pc:picChg chg="del">
          <ac:chgData name="Marcelo Natalio Saied" userId="7829687405327ba0" providerId="LiveId" clId="{2134E975-BECD-4BEC-8B61-D97BDCD1859F}" dt="2022-09-02T00:46:59.833" v="87" actId="478"/>
          <ac:picMkLst>
            <pc:docMk/>
            <pc:sldMk cId="2202074136" sldId="327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1:39.376" v="90" actId="22"/>
          <ac:picMkLst>
            <pc:docMk/>
            <pc:sldMk cId="2202074136" sldId="327"/>
            <ac:picMk id="4" creationId="{6DE83FFB-51C4-F69B-E092-9910362BFAD3}"/>
          </ac:picMkLst>
        </pc:picChg>
      </pc:sldChg>
      <pc:sldChg chg="addSp delSp modSp add mod">
        <pc:chgData name="Marcelo Natalio Saied" userId="7829687405327ba0" providerId="LiveId" clId="{2134E975-BECD-4BEC-8B61-D97BDCD1859F}" dt="2022-09-02T00:57:00.251" v="98"/>
        <pc:sldMkLst>
          <pc:docMk/>
          <pc:sldMk cId="826808909" sldId="328"/>
        </pc:sldMkLst>
        <pc:picChg chg="del">
          <ac:chgData name="Marcelo Natalio Saied" userId="7829687405327ba0" providerId="LiveId" clId="{2134E975-BECD-4BEC-8B61-D97BDCD1859F}" dt="2022-09-02T00:47:02.024" v="88" actId="478"/>
          <ac:picMkLst>
            <pc:docMk/>
            <pc:sldMk cId="826808909" sldId="328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2:18.414" v="91" actId="22"/>
          <ac:picMkLst>
            <pc:docMk/>
            <pc:sldMk cId="826808909" sldId="328"/>
            <ac:picMk id="4" creationId="{C0DB6EF2-8AD0-86DC-ABD7-5ECDC3FB9E5C}"/>
          </ac:picMkLst>
        </pc:picChg>
        <pc:picChg chg="add mod">
          <ac:chgData name="Marcelo Natalio Saied" userId="7829687405327ba0" providerId="LiveId" clId="{2134E975-BECD-4BEC-8B61-D97BDCD1859F}" dt="2022-09-02T00:56:56.944" v="92"/>
          <ac:picMkLst>
            <pc:docMk/>
            <pc:sldMk cId="826808909" sldId="328"/>
            <ac:picMk id="8" creationId="{8E2CD5B8-03EB-F081-47D8-F875A1299829}"/>
          </ac:picMkLst>
        </pc:picChg>
        <pc:picChg chg="add del mod">
          <ac:chgData name="Marcelo Natalio Saied" userId="7829687405327ba0" providerId="LiveId" clId="{2134E975-BECD-4BEC-8B61-D97BDCD1859F}" dt="2022-09-02T00:57:00.251" v="98"/>
          <ac:picMkLst>
            <pc:docMk/>
            <pc:sldMk cId="826808909" sldId="328"/>
            <ac:picMk id="9" creationId="{F9BAD77B-D7F7-42E4-7247-DCE9FA140B6D}"/>
          </ac:picMkLst>
        </pc:picChg>
        <pc:picChg chg="add del mod">
          <ac:chgData name="Marcelo Natalio Saied" userId="7829687405327ba0" providerId="LiveId" clId="{2134E975-BECD-4BEC-8B61-D97BDCD1859F}" dt="2022-09-02T00:56:59.842" v="97"/>
          <ac:picMkLst>
            <pc:docMk/>
            <pc:sldMk cId="826808909" sldId="328"/>
            <ac:picMk id="10" creationId="{FD7D714A-BEC7-2C2D-C060-A8BA2CC7EBD3}"/>
          </ac:picMkLst>
        </pc:picChg>
        <pc:picChg chg="add del mod">
          <ac:chgData name="Marcelo Natalio Saied" userId="7829687405327ba0" providerId="LiveId" clId="{2134E975-BECD-4BEC-8B61-D97BDCD1859F}" dt="2022-09-02T00:56:59.407" v="96"/>
          <ac:picMkLst>
            <pc:docMk/>
            <pc:sldMk cId="826808909" sldId="328"/>
            <ac:picMk id="11" creationId="{A23CEBAE-264B-2A64-FAA4-DAAD18110DC6}"/>
          </ac:picMkLst>
        </pc:picChg>
      </pc:sldChg>
      <pc:sldChg chg="addSp delSp add mod">
        <pc:chgData name="Marcelo Natalio Saied" userId="7829687405327ba0" providerId="LiveId" clId="{2134E975-BECD-4BEC-8B61-D97BDCD1859F}" dt="2022-09-02T00:57:12.699" v="103" actId="22"/>
        <pc:sldMkLst>
          <pc:docMk/>
          <pc:sldMk cId="2124331845" sldId="329"/>
        </pc:sldMkLst>
        <pc:picChg chg="del">
          <ac:chgData name="Marcelo Natalio Saied" userId="7829687405327ba0" providerId="LiveId" clId="{2134E975-BECD-4BEC-8B61-D97BDCD1859F}" dt="2022-09-02T00:47:04.170" v="89" actId="478"/>
          <ac:picMkLst>
            <pc:docMk/>
            <pc:sldMk cId="2124331845" sldId="329"/>
            <ac:picMk id="3" creationId="{61AA99A8-D3F9-1336-26FC-C68AFC257787}"/>
          </ac:picMkLst>
        </pc:picChg>
        <pc:picChg chg="add">
          <ac:chgData name="Marcelo Natalio Saied" userId="7829687405327ba0" providerId="LiveId" clId="{2134E975-BECD-4BEC-8B61-D97BDCD1859F}" dt="2022-09-02T00:57:12.699" v="103" actId="22"/>
          <ac:picMkLst>
            <pc:docMk/>
            <pc:sldMk cId="2124331845" sldId="329"/>
            <ac:picMk id="4" creationId="{28A703CB-A4D7-3B73-50A6-D164550C7636}"/>
          </ac:picMkLst>
        </pc:picChg>
      </pc:sldChg>
      <pc:sldChg chg="add">
        <pc:chgData name="Marcelo Natalio Saied" userId="7829687405327ba0" providerId="LiveId" clId="{2134E975-BECD-4BEC-8B61-D97BDCD1859F}" dt="2022-09-02T00:57:02.372" v="99"/>
        <pc:sldMkLst>
          <pc:docMk/>
          <pc:sldMk cId="3124435174" sldId="330"/>
        </pc:sldMkLst>
      </pc:sldChg>
      <pc:sldChg chg="add">
        <pc:chgData name="Marcelo Natalio Saied" userId="7829687405327ba0" providerId="LiveId" clId="{2134E975-BECD-4BEC-8B61-D97BDCD1859F}" dt="2022-09-02T00:57:02.551" v="100"/>
        <pc:sldMkLst>
          <pc:docMk/>
          <pc:sldMk cId="1140735980" sldId="331"/>
        </pc:sldMkLst>
      </pc:sldChg>
      <pc:sldChg chg="add">
        <pc:chgData name="Marcelo Natalio Saied" userId="7829687405327ba0" providerId="LiveId" clId="{2134E975-BECD-4BEC-8B61-D97BDCD1859F}" dt="2022-09-02T00:57:02.727" v="101"/>
        <pc:sldMkLst>
          <pc:docMk/>
          <pc:sldMk cId="1372600396" sldId="332"/>
        </pc:sldMkLst>
      </pc:sldChg>
      <pc:sldChg chg="add">
        <pc:chgData name="Marcelo Natalio Saied" userId="7829687405327ba0" providerId="LiveId" clId="{2134E975-BECD-4BEC-8B61-D97BDCD1859F}" dt="2022-09-02T00:57:02.920" v="102"/>
        <pc:sldMkLst>
          <pc:docMk/>
          <pc:sldMk cId="3335129306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4" name="Google Shape;38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8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21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9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81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5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77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0" name="Google Shape;38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2" name="Google Shape;38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37d0a7d3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37d0a7d35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0" name="Google Shape;38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12028b7e86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6" name="Google Shape;3936;g12028b7e86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8" name="Google Shape;39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137d0a7d3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5" name="Google Shape;3955;g137d0a7d3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g137d0a7d35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2" name="Google Shape;3962;g137d0a7d35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0" name="Google Shape;39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7" name="Google Shape;39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5" name="Google Shape;39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3" name="Google Shape;39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3" name="Google Shape;40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0" name="Google Shape;40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8" name="Google Shape;38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5" name="Google Shape;40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5" name="Google Shape;40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7" name="Google Shape;40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6" name="Google Shape;40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4" name="Google Shape;40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2" name="Google Shape;41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Modelo 2: Toma todos las columnas nuevas de valores predictivo excluyendo las creadas a partir de place name, dado que no agregaban valor de predicción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0" name="Google Shape;41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Modelo 2: Toma todos las columnas nuevas de valores predictivo excluyendo las creadas a partir de place name, dado que no agregaban valor de predicción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5" name="Google Shape;41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3" name="Google Shape;4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1" name="Google Shape;4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8" name="Google Shape;38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421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6" name="Google Shape;415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3" name="Google Shape;41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0" name="Google Shape;41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5" name="Google Shape;418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6" name="Google Shape;420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5" name="Google Shape;421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1" name="Google Shape;422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7" name="Google Shape;422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5" name="Google Shape;423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5" name="Google Shape;3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1" name="Google Shape;424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8" name="Google Shape;42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6" name="Google Shape;425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5" name="Google Shape;426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4" name="Google Shape;427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1" name="Google Shape;428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5" name="Google Shape;429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2" name="Google Shape;430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3" name="Google Shape;431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4" name="Google Shape;432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37d0a7d3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2" name="Google Shape;3862;g137d0a7d3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6" name="Google Shape;433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0" name="Google Shape;436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2" name="Google Shape;43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4" name="Google Shape;438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6" name="Google Shape;439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3" name="Google Shape;440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1" name="Google Shape;441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7" name="Google Shape;441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0" name="Google Shape;446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7" name="Google Shape;44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37d0a7d3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2" name="Google Shape;3862;g137d0a7d3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-120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8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Fuente de Información: COVID-19 Mexico Patient Health Dataset</a:t>
            </a:r>
            <a:endParaRPr sz="8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indent="-120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8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https://www.kaggle.com/datasets/riteshahlawat/covid19-mexico-patient-health-dataset?resource=download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902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5" name="Google Shape;448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5" name="Google Shape;452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1" name="Google Shape;455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5" name="Google Shape;4565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5" name="Google Shape;465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2" name="Google Shape;466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1" name="Google Shape;495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1" name="Google Shape;5401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Google Shape;540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8" name="Google Shape;5408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7d0a7d3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g137d0a7d3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7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8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8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8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8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8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8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8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8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8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8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8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8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8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8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8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8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8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8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8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8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8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8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8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8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8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8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8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8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8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8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8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8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8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8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8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8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8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8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8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8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8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9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77" name="Google Shape;3277;p9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78" name="Google Shape;3278;p9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79" name="Google Shape;3279;p9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80" name="Google Shape;3280;p9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1" name="Google Shape;3281;p9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82" name="Google Shape;3282;p9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9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9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9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9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9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9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9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9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9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9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9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9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9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9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9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9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9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9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9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9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9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9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9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9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9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9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9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9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9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9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9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9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9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9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9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9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9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9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9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9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9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9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9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9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9" name="Google Shape;3339;p9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340" name="Google Shape;3340;p9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9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9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9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9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9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9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9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9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9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9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9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9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9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9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9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9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9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9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9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9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9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9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9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9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9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9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9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9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9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9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9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9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9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9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9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9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9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9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9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9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9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9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9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9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9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9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9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9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9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9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9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9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9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9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9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2" name="Google Shape;3402;p9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403" name="Google Shape;3403;p9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9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9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9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9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9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9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9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9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9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9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9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9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9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9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9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9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9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9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9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9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9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9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9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9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9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9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9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9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9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9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9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9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9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9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9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9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9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9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9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9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9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9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9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9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9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9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9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9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9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9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9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9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9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9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9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9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9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9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9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9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9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9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9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9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9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9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9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9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9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9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9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9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9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9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9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9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9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9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9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9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9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9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9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9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9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9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9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9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9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9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9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9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9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4" name="Google Shape;3504;p9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505" name="Google Shape;3505;p9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9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9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9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9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9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9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9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9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9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9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9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9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9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9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9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9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9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9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9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9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9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9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9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9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9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9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9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9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9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9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9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9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9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9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9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9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9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9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9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9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9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9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9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9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92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557" name="Google Shape;3557;p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8" name="Google Shape;3558;p9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559" name="Google Shape;3559;p9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92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9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92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92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9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9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92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92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9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9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92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92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92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9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9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92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92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9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9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92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9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92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92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9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92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92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9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9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92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9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92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92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9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92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92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9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9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92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9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92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92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9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92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92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9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9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92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9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92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92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9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9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6" name="Google Shape;3616;p92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617" name="Google Shape;3617;p92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9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92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9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92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92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9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92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92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9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9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92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9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92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92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9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9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92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92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9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9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92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9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92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92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9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9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92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92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9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92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9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92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92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9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9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92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92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9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9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92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9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92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92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9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9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92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92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9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9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92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92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92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9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9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92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92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9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9" name="Google Shape;3679;p9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80" name="Google Shape;3680;p92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9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92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92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9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92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92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9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9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92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9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92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92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9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92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92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9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9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92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9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92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92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9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92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92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9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9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92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9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92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92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9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9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92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92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9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92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9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92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92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9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92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92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9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9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92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9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92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92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9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9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92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92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9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9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92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9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92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92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9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9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92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92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9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92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9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92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92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9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9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92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92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9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9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92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9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92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92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9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9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92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92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9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9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92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92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92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9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9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92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92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9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9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92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1" name="Google Shape;3781;p9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82" name="Google Shape;3782;p92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92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9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92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92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9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9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92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9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92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92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9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92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92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9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9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92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9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92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92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9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92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92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9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9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92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9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92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92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9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9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92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92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9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92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9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92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92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9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92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92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9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9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92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9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8" name="Google Shape;528;p8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29" name="Google Shape;529;p8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3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3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3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8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83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3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3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8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83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3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3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3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3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3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3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83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3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3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3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3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3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83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8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3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3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3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3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3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3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3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3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87" name="Google Shape;587;p83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3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3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3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3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3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3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3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3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3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3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3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3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3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3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3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3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3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3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3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3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3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3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3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3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3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3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3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3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3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3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3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50" name="Google Shape;650;p8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3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3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3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3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3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3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3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3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3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3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3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3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3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3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3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3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3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3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3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3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3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3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3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3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3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3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3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3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3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3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3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3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3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3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3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3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3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3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3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3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3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3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3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3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3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3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3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3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3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8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83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752" name="Google Shape;752;p8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3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3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3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3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3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3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3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3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3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3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3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3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3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3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3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3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3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3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3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8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 b="0" i="0" u="none" strike="noStrike" cap="none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5" name="Google Shape;805;p8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6" name="Google Shape;806;p8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807" name="Google Shape;807;p8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8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888" name="Google Shape;888;p8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8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8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8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8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8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008" name="Google Shape;1008;p8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8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218" name="Google Shape;1218;p8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8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4" name="Google Shape;1324;p8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325" name="Google Shape;1325;p8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8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8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8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2" name="Google Shape;1382;p8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383" name="Google Shape;1383;p8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8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8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8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8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8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8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8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8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8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8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8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8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8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8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8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8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8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8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8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8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446" name="Google Shape;1446;p8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8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8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8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8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8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8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8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8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8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8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8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8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8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8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8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8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8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8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8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8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8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8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8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8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8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8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8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8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8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8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8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8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8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8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8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8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8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8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8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8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8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8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8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548" name="Google Shape;1548;p8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8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8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8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8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8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8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8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8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8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8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8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8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8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8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8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8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8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8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8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8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00" name="Google Shape;1600;p8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7" name="Google Shape;1657;p8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58" name="Google Shape;1658;p8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8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8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8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8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8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21" name="Google Shape;1721;p8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8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p8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23" name="Google Shape;1823;p8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8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8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8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3" name="Google Shape;1873;p8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8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877" name="Google Shape;1877;p8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78" name="Google Shape;1878;p8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8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8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8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36" name="Google Shape;1936;p8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8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8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8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8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8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8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8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8" name="Google Shape;1998;p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99" name="Google Shape;1999;p8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8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8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8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8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8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8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8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8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8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8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8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8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8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8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8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8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8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8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8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8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8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8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8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8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8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8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8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8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8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8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8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8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8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8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8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8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8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8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8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8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8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8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8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8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101" name="Google Shape;2101;p8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8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8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8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8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8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8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8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8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8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8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8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8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8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8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8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8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8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8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8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8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8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8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8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8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8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8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8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8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8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8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8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8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8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8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8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8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8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8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8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1" name="Google Shape;2151;p8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54" name="Google Shape;2154;p8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2155" name="Google Shape;2155;p88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156" name="Google Shape;2156;p8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88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88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88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88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8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88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88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8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88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88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88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88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8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8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8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88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88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88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88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88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88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8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88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8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88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8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88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88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88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88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88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8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88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8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88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88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88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88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88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88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8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88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8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88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8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88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88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88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88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88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8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88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88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8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88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88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88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88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88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8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88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8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88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8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88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88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88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88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88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88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8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88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6" name="Google Shape;2236;p8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237" name="Google Shape;2237;p88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88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88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88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88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8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88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8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88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8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88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88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88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88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88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8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88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8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88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8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88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88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88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88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88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8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88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8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88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88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88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88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88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8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8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88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88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88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88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88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8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88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8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88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88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88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88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88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88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88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88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8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88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8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88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8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88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88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88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88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88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8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88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88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8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88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88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88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88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88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8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88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8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88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8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88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88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88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88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88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88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8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88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8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88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88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88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88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88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8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88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8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88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88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88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88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88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8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88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6" name="Google Shape;2356;p8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357" name="Google Shape;2357;p88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88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88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88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88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8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88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8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8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88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88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88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88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8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88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88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88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88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88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88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8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88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8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88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8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88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88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88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88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88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88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8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88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88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8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88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88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88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8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88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8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88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8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88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88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88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88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88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8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88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88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8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88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88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88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88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88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8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88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8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88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8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88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88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88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88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88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88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8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88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8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88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88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88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88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88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8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88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8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88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8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88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88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88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88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88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8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88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8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88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8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88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88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88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88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88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8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88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8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88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8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88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88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88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88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88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8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88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8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88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8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88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88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88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88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88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8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88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8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88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8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88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88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88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88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88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8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88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8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88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88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88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88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88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88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8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88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8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88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8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88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88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88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88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88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8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88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88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8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88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88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88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88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88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8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88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8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88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8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88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88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88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88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88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88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8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88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8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88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88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88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88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8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88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8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88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8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88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88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88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88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88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8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88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8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88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8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88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88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88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88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88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8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88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8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88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6" name="Google Shape;2566;p8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2567" name="Google Shape;2567;p88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88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88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88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88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8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88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8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88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8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88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88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88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88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88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8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88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8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88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8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88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88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88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88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88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8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88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8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88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88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88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88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88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88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8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88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8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88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8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88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88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88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88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88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8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88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88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8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88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88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88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88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88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8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88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8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88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8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88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88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88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88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88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88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8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88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8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88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88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88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88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88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8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88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8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88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8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88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88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88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88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88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8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88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8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88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8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88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88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88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88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88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8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88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8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88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8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88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88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88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8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89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73" name="Google Shape;2673;p8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74" name="Google Shape;2674;p8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5" name="Google Shape;2675;p8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76" name="Google Shape;2676;p8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8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8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8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8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8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8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8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8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8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8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8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8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8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8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8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8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8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8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8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8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8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8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8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8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8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8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8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8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8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8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8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8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8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8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8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8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8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8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8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8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8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8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8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8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8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8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8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8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8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8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8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8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3" name="Google Shape;2733;p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4" name="Google Shape;2734;p8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8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8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8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8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8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8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8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8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8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8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8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8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8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8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8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8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8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8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8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8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8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8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8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8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8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8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8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8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8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8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8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8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8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8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8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8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8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8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8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8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8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8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8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8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8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8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8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8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8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8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8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8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8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8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8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8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8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8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6" name="Google Shape;2796;p8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97" name="Google Shape;2797;p8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8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8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8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8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8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8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8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8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8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8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8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8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8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8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8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8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8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8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8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8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8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8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8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8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8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8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8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8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8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8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8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8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8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8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8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8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8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8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8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8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8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8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8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8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8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8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8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8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8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8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8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8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8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8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8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8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8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8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8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8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8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8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8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8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8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8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8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8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8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8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8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8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8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8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8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8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8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8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8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8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8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8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8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8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8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8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8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8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8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8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8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8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8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8" name="Google Shape;2898;p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99" name="Google Shape;2899;p8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8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8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8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8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8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8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8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8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8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8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8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8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8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8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8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8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8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8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8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8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8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8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8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8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8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8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8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8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8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8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8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8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8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8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8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8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8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8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8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8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8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8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8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8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8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0" name="Google Shape;2950;p90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951" name="Google Shape;2951;p9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9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9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9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9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2" name="Google Shape;3112;p90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113" name="Google Shape;3113;p9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9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9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9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4" name="Google Shape;3274;p9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8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8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nsplash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ampivisivi.net/titillium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"/>
          <p:cNvSpPr txBox="1">
            <a:spLocks noGrp="1"/>
          </p:cNvSpPr>
          <p:nvPr>
            <p:ph type="ctrTitle"/>
          </p:nvPr>
        </p:nvSpPr>
        <p:spPr>
          <a:xfrm>
            <a:off x="200525" y="247500"/>
            <a:ext cx="6378900" cy="28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 dirty="0"/>
              <a:t>Trabajo Práctico N°4</a:t>
            </a:r>
            <a:br>
              <a:rPr lang="en" sz="2000" dirty="0"/>
            </a:br>
            <a:r>
              <a:rPr lang="en" sz="3600" dirty="0"/>
              <a:t>Predicción de variabilidad genética a a partir de datos morfológicos en moluscos terrestres exóticos invasores</a:t>
            </a:r>
            <a:endParaRPr sz="3600" dirty="0"/>
          </a:p>
        </p:txBody>
      </p:sp>
      <p:sp>
        <p:nvSpPr>
          <p:cNvPr id="3837" name="Google Shape;3837;p1"/>
          <p:cNvSpPr txBox="1"/>
          <p:nvPr/>
        </p:nvSpPr>
        <p:spPr>
          <a:xfrm>
            <a:off x="139550" y="3320700"/>
            <a:ext cx="62310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Digital House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Curso Data Science,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2022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BODLOVICH,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Daniel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LOMBARDI,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Maela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SAIED,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Marcelo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SERNIOTTI,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Enzo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B6EF2-8AD0-86DC-ABD7-5ECDC3FB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590550"/>
            <a:ext cx="55245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CD5B8-03EB-F081-47D8-F875A129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742950"/>
            <a:ext cx="5524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703CB-A4D7-3B73-50A6-D164550C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862012"/>
            <a:ext cx="78200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43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073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60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12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4" name="Google Shape;3874;g137d0a7d35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650" y="68650"/>
            <a:ext cx="2464702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g137d0a7d35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036" y="1674454"/>
            <a:ext cx="2511931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g137d0a7d35e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025" y="3350681"/>
            <a:ext cx="2667050" cy="155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g137d0a7d35e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23996"/>
            <a:ext cx="4462955" cy="3643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96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2" name="Google Shape;38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77" y="782500"/>
            <a:ext cx="3118045" cy="1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p5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884" name="Google Shape;3884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85" name="Google Shape;3885;p5"/>
          <p:cNvSpPr/>
          <p:nvPr/>
        </p:nvSpPr>
        <p:spPr>
          <a:xfrm>
            <a:off x="425120" y="782499"/>
            <a:ext cx="3007800" cy="176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Regresión Logística: </a:t>
            </a:r>
            <a:r>
              <a:rPr lang="en" sz="1800"/>
              <a:t>optimización de capacidad instalada</a:t>
            </a:r>
            <a:endParaRPr/>
          </a:p>
        </p:txBody>
      </p:sp>
      <p:sp>
        <p:nvSpPr>
          <p:cNvPr id="3886" name="Google Shape;3886;p5"/>
          <p:cNvSpPr/>
          <p:nvPr/>
        </p:nvSpPr>
        <p:spPr>
          <a:xfrm>
            <a:off x="3814786" y="1032926"/>
            <a:ext cx="1048800" cy="11886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5"/>
          <p:cNvSpPr txBox="1"/>
          <p:nvPr/>
        </p:nvSpPr>
        <p:spPr>
          <a:xfrm>
            <a:off x="518379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5"/>
          <p:cNvSpPr txBox="1"/>
          <p:nvPr/>
        </p:nvSpPr>
        <p:spPr>
          <a:xfrm>
            <a:off x="5164625" y="471025"/>
            <a:ext cx="2376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Evaluación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89" name="Google Shape;3889;p5"/>
          <p:cNvGraphicFramePr/>
          <p:nvPr/>
        </p:nvGraphicFramePr>
        <p:xfrm>
          <a:off x="1490124" y="2594940"/>
          <a:ext cx="5490500" cy="211176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5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OBSERVACION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</a:t>
                      </a:r>
                      <a:r>
                        <a:rPr lang="en" sz="1200"/>
                        <a:t>36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3.</a:t>
                      </a: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11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</a:t>
                      </a:r>
                      <a:r>
                        <a:rPr lang="en" sz="1200"/>
                        <a:t>51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</a:t>
                      </a:r>
                      <a:r>
                        <a:rPr lang="en" sz="1200"/>
                        <a:t>02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</a:t>
                      </a:r>
                      <a:r>
                        <a:rPr lang="en" sz="1200"/>
                        <a:t>38</a:t>
                      </a:r>
                      <a:r>
                        <a:rPr lang="en" sz="1200" i="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ESPECIFICIDAD (% de aciertos observaciones negativas reales):</a:t>
                      </a:r>
                      <a:endParaRPr sz="1200"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/>
                        <a:t>95.77%</a:t>
                      </a:r>
                      <a:endParaRPr sz="1100"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6"/>
          <p:cNvSpPr txBox="1">
            <a:spLocks noGrp="1"/>
          </p:cNvSpPr>
          <p:nvPr>
            <p:ph type="title"/>
          </p:nvPr>
        </p:nvSpPr>
        <p:spPr>
          <a:xfrm>
            <a:off x="0" y="-55441"/>
            <a:ext cx="8639503" cy="8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Features con Mayor preponderancia</a:t>
            </a:r>
            <a:endParaRPr/>
          </a:p>
        </p:txBody>
      </p:sp>
      <p:sp>
        <p:nvSpPr>
          <p:cNvPr id="3895" name="Google Shape;389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896" name="Google Shape;3896;p6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7" name="Google Shape;3897;p6"/>
          <p:cNvGrpSpPr/>
          <p:nvPr/>
        </p:nvGrpSpPr>
        <p:grpSpPr>
          <a:xfrm>
            <a:off x="640009" y="836398"/>
            <a:ext cx="6457170" cy="3960242"/>
            <a:chOff x="640010" y="0"/>
            <a:chExt cx="6457170" cy="3960242"/>
          </a:xfrm>
        </p:grpSpPr>
        <p:sp>
          <p:nvSpPr>
            <p:cNvPr id="3898" name="Google Shape;3898;p6"/>
            <p:cNvSpPr/>
            <p:nvPr/>
          </p:nvSpPr>
          <p:spPr>
            <a:xfrm>
              <a:off x="1521366" y="1984705"/>
              <a:ext cx="1450209" cy="17427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"/>
            <p:cNvSpPr txBox="1"/>
            <p:nvPr/>
          </p:nvSpPr>
          <p:spPr>
            <a:xfrm>
              <a:off x="2189791" y="2799378"/>
              <a:ext cx="113359" cy="113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"/>
            <p:cNvSpPr/>
            <p:nvPr/>
          </p:nvSpPr>
          <p:spPr>
            <a:xfrm>
              <a:off x="1521366" y="1984705"/>
              <a:ext cx="1450209" cy="11606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"/>
            <p:cNvSpPr txBox="1"/>
            <p:nvPr/>
          </p:nvSpPr>
          <p:spPr>
            <a:xfrm>
              <a:off x="2200034" y="2518582"/>
              <a:ext cx="92873" cy="92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6"/>
            <p:cNvSpPr/>
            <p:nvPr/>
          </p:nvSpPr>
          <p:spPr>
            <a:xfrm>
              <a:off x="1521366" y="1984705"/>
              <a:ext cx="1450209" cy="5785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"/>
            <p:cNvSpPr txBox="1"/>
            <p:nvPr/>
          </p:nvSpPr>
          <p:spPr>
            <a:xfrm>
              <a:off x="2207437" y="2234946"/>
              <a:ext cx="78067" cy="78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"/>
            <p:cNvSpPr/>
            <p:nvPr/>
          </p:nvSpPr>
          <p:spPr>
            <a:xfrm>
              <a:off x="1521366" y="1933346"/>
              <a:ext cx="1450209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7399"/>
                  </a:moveTo>
                  <a:lnTo>
                    <a:pt x="60000" y="67399"/>
                  </a:lnTo>
                  <a:lnTo>
                    <a:pt x="60000" y="60000"/>
                  </a:ln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"/>
            <p:cNvSpPr txBox="1"/>
            <p:nvPr/>
          </p:nvSpPr>
          <p:spPr>
            <a:xfrm>
              <a:off x="2210215" y="1942811"/>
              <a:ext cx="72511" cy="7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"/>
            <p:cNvSpPr/>
            <p:nvPr/>
          </p:nvSpPr>
          <p:spPr>
            <a:xfrm>
              <a:off x="1521366" y="1399097"/>
              <a:ext cx="1450209" cy="5856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"/>
            <p:cNvSpPr txBox="1"/>
            <p:nvPr/>
          </p:nvSpPr>
          <p:spPr>
            <a:xfrm>
              <a:off x="2207371" y="1652801"/>
              <a:ext cx="78199" cy="78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"/>
            <p:cNvSpPr/>
            <p:nvPr/>
          </p:nvSpPr>
          <p:spPr>
            <a:xfrm>
              <a:off x="1521366" y="817018"/>
              <a:ext cx="1450209" cy="11676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"/>
            <p:cNvSpPr txBox="1"/>
            <p:nvPr/>
          </p:nvSpPr>
          <p:spPr>
            <a:xfrm>
              <a:off x="2199924" y="1354314"/>
              <a:ext cx="93094" cy="93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"/>
            <p:cNvSpPr/>
            <p:nvPr/>
          </p:nvSpPr>
          <p:spPr>
            <a:xfrm>
              <a:off x="1521366" y="232831"/>
              <a:ext cx="1450209" cy="17518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25400" cap="flat" cmpd="sng">
              <a:solidFill>
                <a:srgbClr val="A7B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"/>
            <p:cNvSpPr txBox="1"/>
            <p:nvPr/>
          </p:nvSpPr>
          <p:spPr>
            <a:xfrm>
              <a:off x="2189615" y="1051912"/>
              <a:ext cx="113712" cy="113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"/>
            <p:cNvSpPr/>
            <p:nvPr/>
          </p:nvSpPr>
          <p:spPr>
            <a:xfrm>
              <a:off x="640010" y="1785422"/>
              <a:ext cx="1364147" cy="39856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6"/>
            <p:cNvSpPr txBox="1"/>
            <p:nvPr/>
          </p:nvSpPr>
          <p:spPr>
            <a:xfrm>
              <a:off x="640010" y="1785422"/>
              <a:ext cx="1364147" cy="398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Modelo</a:t>
              </a:r>
              <a:endParaRPr/>
            </a:p>
          </p:txBody>
        </p:sp>
        <p:sp>
          <p:nvSpPr>
            <p:cNvPr id="3914" name="Google Shape;3914;p6"/>
            <p:cNvSpPr/>
            <p:nvPr/>
          </p:nvSpPr>
          <p:spPr>
            <a:xfrm>
              <a:off x="2971575" y="0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6"/>
            <p:cNvSpPr txBox="1"/>
            <p:nvPr/>
          </p:nvSpPr>
          <p:spPr>
            <a:xfrm>
              <a:off x="2971575" y="0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Neu</a:t>
              </a:r>
              <a:r>
                <a:rPr lang="en" sz="2000">
                  <a:solidFill>
                    <a:schemeClr val="accent6"/>
                  </a:solidFill>
                </a:rPr>
                <a:t>m</a:t>
              </a: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onía</a:t>
              </a:r>
              <a:endPara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"/>
            <p:cNvSpPr/>
            <p:nvPr/>
          </p:nvSpPr>
          <p:spPr>
            <a:xfrm>
              <a:off x="2971575" y="584187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6"/>
            <p:cNvSpPr txBox="1"/>
            <p:nvPr/>
          </p:nvSpPr>
          <p:spPr>
            <a:xfrm>
              <a:off x="2971575" y="584187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Embarazo</a:t>
              </a:r>
              <a:endParaRPr/>
            </a:p>
          </p:txBody>
        </p:sp>
        <p:sp>
          <p:nvSpPr>
            <p:cNvPr id="3918" name="Google Shape;3918;p6"/>
            <p:cNvSpPr/>
            <p:nvPr/>
          </p:nvSpPr>
          <p:spPr>
            <a:xfrm>
              <a:off x="2971575" y="1166265"/>
              <a:ext cx="4125605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6"/>
            <p:cNvSpPr txBox="1"/>
            <p:nvPr/>
          </p:nvSpPr>
          <p:spPr>
            <a:xfrm>
              <a:off x="2971575" y="1166265"/>
              <a:ext cx="4125605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Insuficiencia </a:t>
              </a:r>
              <a:r>
                <a:rPr lang="en" sz="2000">
                  <a:solidFill>
                    <a:schemeClr val="accent6"/>
                  </a:solidFill>
                </a:rPr>
                <a:t>r</a:t>
              </a:r>
              <a:r>
                <a:rPr lang="en" sz="2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enal</a:t>
              </a:r>
              <a:endParaRPr/>
            </a:p>
          </p:txBody>
        </p:sp>
        <p:sp>
          <p:nvSpPr>
            <p:cNvPr id="3920" name="Google Shape;3920;p6"/>
            <p:cNvSpPr/>
            <p:nvPr/>
          </p:nvSpPr>
          <p:spPr>
            <a:xfrm>
              <a:off x="2971575" y="1746235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6"/>
            <p:cNvSpPr txBox="1"/>
            <p:nvPr/>
          </p:nvSpPr>
          <p:spPr>
            <a:xfrm>
              <a:off x="2971575" y="1746235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Inmunosupresión</a:t>
              </a:r>
              <a:endParaRPr/>
            </a:p>
          </p:txBody>
        </p:sp>
        <p:sp>
          <p:nvSpPr>
            <p:cNvPr id="3922" name="Google Shape;3922;p6"/>
            <p:cNvSpPr/>
            <p:nvPr/>
          </p:nvSpPr>
          <p:spPr>
            <a:xfrm>
              <a:off x="2971575" y="2330423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"/>
            <p:cNvSpPr txBox="1"/>
            <p:nvPr/>
          </p:nvSpPr>
          <p:spPr>
            <a:xfrm>
              <a:off x="2971575" y="2330423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Covid</a:t>
              </a:r>
              <a:endParaRPr/>
            </a:p>
          </p:txBody>
        </p:sp>
        <p:sp>
          <p:nvSpPr>
            <p:cNvPr id="3924" name="Google Shape;3924;p6"/>
            <p:cNvSpPr/>
            <p:nvPr/>
          </p:nvSpPr>
          <p:spPr>
            <a:xfrm>
              <a:off x="2971575" y="2912501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6"/>
            <p:cNvSpPr txBox="1"/>
            <p:nvPr/>
          </p:nvSpPr>
          <p:spPr>
            <a:xfrm>
              <a:off x="2971575" y="2912501"/>
              <a:ext cx="4125163" cy="465662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Edad mayor a 80 años</a:t>
              </a:r>
              <a:endParaRPr/>
            </a:p>
          </p:txBody>
        </p:sp>
        <p:sp>
          <p:nvSpPr>
            <p:cNvPr id="3926" name="Google Shape;3926;p6"/>
            <p:cNvSpPr/>
            <p:nvPr/>
          </p:nvSpPr>
          <p:spPr>
            <a:xfrm>
              <a:off x="2971575" y="3494580"/>
              <a:ext cx="4125163" cy="46566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"/>
            <p:cNvSpPr txBox="1"/>
            <p:nvPr/>
          </p:nvSpPr>
          <p:spPr>
            <a:xfrm>
              <a:off x="2971575" y="3494580"/>
              <a:ext cx="4125163" cy="465662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accent6"/>
                  </a:solidFill>
                </a:rPr>
                <a:t>Edad de 10 a 70 años</a:t>
              </a: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137d0a7d35e_1_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933" name="Google Shape;3933;g137d0a7d35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1" y="152400"/>
            <a:ext cx="59479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2"/>
          <p:cNvSpPr txBox="1">
            <a:spLocks noGrp="1"/>
          </p:cNvSpPr>
          <p:nvPr>
            <p:ph type="subTitle" idx="4294967295"/>
          </p:nvPr>
        </p:nvSpPr>
        <p:spPr>
          <a:xfrm>
            <a:off x="3200400" y="0"/>
            <a:ext cx="2722500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AGENDA</a:t>
            </a:r>
            <a:endParaRPr sz="2800"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8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dirty="0">
                <a:latin typeface="Titillium Web ExtraLight"/>
                <a:sym typeface="Titillium Web ExtraLight"/>
              </a:rPr>
              <a:t>Objetivo</a:t>
            </a:r>
          </a:p>
          <a:p>
            <a:pPr marL="457200" marR="0" lvl="0" indent="-3365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dirty="0"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Introducción</a:t>
            </a:r>
            <a:endParaRPr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Model</a:t>
            </a:r>
            <a:r>
              <a:rPr lang="en" sz="2800" dirty="0"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ado</a:t>
            </a:r>
            <a:endParaRPr dirty="0"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8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Conclusiones </a:t>
            </a:r>
            <a:endParaRPr sz="2800" i="0" u="none" strike="noStrike" cap="none" dirty="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843" name="Google Shape;3843;p2"/>
          <p:cNvSpPr txBox="1">
            <a:spLocks noGrp="1"/>
          </p:cNvSpPr>
          <p:nvPr>
            <p:ph type="sldNum" idx="12"/>
          </p:nvPr>
        </p:nvSpPr>
        <p:spPr>
          <a:xfrm>
            <a:off x="91531" y="46571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844" name="Google Shape;3844;p2"/>
          <p:cNvSpPr txBox="1"/>
          <p:nvPr/>
        </p:nvSpPr>
        <p:spPr>
          <a:xfrm>
            <a:off x="5285809" y="4783265"/>
            <a:ext cx="2722575" cy="20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pic>
        <p:nvPicPr>
          <p:cNvPr id="3845" name="Google Shape;3845;p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8" name="Google Shape;3938;g12028b7e86b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77" y="782500"/>
            <a:ext cx="3118045" cy="1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g12028b7e86b_1_6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3940" name="Google Shape;3940;g12028b7e86b_1_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941" name="Google Shape;3941;g12028b7e86b_1_6"/>
          <p:cNvSpPr/>
          <p:nvPr/>
        </p:nvSpPr>
        <p:spPr>
          <a:xfrm>
            <a:off x="425120" y="782499"/>
            <a:ext cx="3007800" cy="176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alternativo de Regresión </a:t>
            </a:r>
            <a:r>
              <a:rPr lang="en" sz="1800" b="1"/>
              <a:t>L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ogística: </a:t>
            </a:r>
            <a:r>
              <a:rPr lang="en" sz="1800"/>
              <a:t>optimización de capacidad instalada</a:t>
            </a:r>
            <a:endParaRPr/>
          </a:p>
        </p:txBody>
      </p:sp>
      <p:sp>
        <p:nvSpPr>
          <p:cNvPr id="3942" name="Google Shape;3942;g12028b7e86b_1_6"/>
          <p:cNvSpPr/>
          <p:nvPr/>
        </p:nvSpPr>
        <p:spPr>
          <a:xfrm>
            <a:off x="3814786" y="1032926"/>
            <a:ext cx="1048800" cy="11886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g12028b7e86b_1_6"/>
          <p:cNvSpPr txBox="1"/>
          <p:nvPr/>
        </p:nvSpPr>
        <p:spPr>
          <a:xfrm>
            <a:off x="518379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g12028b7e86b_1_6"/>
          <p:cNvSpPr txBox="1"/>
          <p:nvPr/>
        </p:nvSpPr>
        <p:spPr>
          <a:xfrm>
            <a:off x="5164625" y="471025"/>
            <a:ext cx="2376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Evaluación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5" name="Google Shape;3945;g12028b7e86b_1_6"/>
          <p:cNvGraphicFramePr/>
          <p:nvPr/>
        </p:nvGraphicFramePr>
        <p:xfrm>
          <a:off x="1490124" y="25949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5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OBSERVACION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21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8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.</a:t>
                      </a:r>
                      <a:r>
                        <a:rPr lang="en" sz="1200">
                          <a:highlight>
                            <a:srgbClr val="FFFF00"/>
                          </a:highlight>
                        </a:rPr>
                        <a:t>25</a:t>
                      </a: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65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</a:t>
                      </a:r>
                      <a:r>
                        <a:rPr lang="en" sz="1200"/>
                        <a:t>9</a:t>
                      </a:r>
                      <a:r>
                        <a:rPr lang="en" sz="1200" u="none" strike="noStrike" cap="none"/>
                        <a:t>.</a:t>
                      </a:r>
                      <a:r>
                        <a:rPr lang="en" sz="1200"/>
                        <a:t>89</a:t>
                      </a:r>
                      <a:r>
                        <a:rPr lang="en" sz="120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</a:t>
                      </a:r>
                      <a:r>
                        <a:rPr lang="en" sz="1200" i="0" u="none" strike="noStrike" cap="none"/>
                        <a:t>.</a:t>
                      </a:r>
                      <a:r>
                        <a:rPr lang="en" sz="1200"/>
                        <a:t>10</a:t>
                      </a:r>
                      <a:r>
                        <a:rPr lang="en" sz="1200" i="0" u="none" strike="noStrike" cap="none"/>
                        <a:t>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ESPECIFICIDAD (% de aciertos observaciones negativas reales):</a:t>
                      </a:r>
                      <a:endParaRPr sz="1200"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88.77%</a:t>
                      </a:r>
                      <a:endParaRPr sz="1100"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951" name="Google Shape;3951;p7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7"/>
          <p:cNvSpPr txBox="1"/>
          <p:nvPr/>
        </p:nvSpPr>
        <p:spPr>
          <a:xfrm>
            <a:off x="0" y="0"/>
            <a:ext cx="7793700" cy="4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CONCLUSIONES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 probaron cuatro modelos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 clasificación, donde dos de ellos mostraron los mejores valores de predicción. Se eligió el modelo de </a:t>
            </a:r>
            <a:r>
              <a:rPr lang="en" sz="2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Logística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por su mejor </a:t>
            </a:r>
            <a:r>
              <a:rPr lang="en" sz="2400" i="1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performance</a:t>
            </a: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.</a:t>
            </a:r>
            <a:endParaRPr sz="24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Se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cumplió con la petición del cliente de obtener predicciones que no tiendan a aumentar la ocupación de camas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~3% de casos falsos positivos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), evitando así la saturación de la capacidad de carga del hospital.</a:t>
            </a:r>
            <a:endParaRPr sz="24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137d0a7d35e_0_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958" name="Google Shape;3958;g137d0a7d35e_0_20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g137d0a7d35e_0_20"/>
          <p:cNvSpPr txBox="1"/>
          <p:nvPr/>
        </p:nvSpPr>
        <p:spPr>
          <a:xfrm>
            <a:off x="0" y="0"/>
            <a:ext cx="7793700" cy="4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CONCLUSIONES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Las variables predictoras que más aportaron al modelo fueron padecer neumonía, insuficiencia renal, inmunosupresión, cursar un embarazo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aumentando la probabilidad de internación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 y tener edades entre 10 y 70 años (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disminuyendo la misma probabilidad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Se propuso un modelo alternativo donde </a:t>
            </a:r>
            <a:r>
              <a:rPr lang="en" sz="2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disminuyen los casos falsos negativos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(~6.7%) en desmedro de un aumento de los falsos positivos (~8.3%) y una disminución de la exactitud del modelo (~85% contra ~87% del modelo original).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137d0a7d35e_0_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65" name="Google Shape;3965;g137d0a7d35e_0_26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g137d0a7d35e_0_26"/>
          <p:cNvSpPr txBox="1"/>
          <p:nvPr/>
        </p:nvSpPr>
        <p:spPr>
          <a:xfrm>
            <a:off x="0" y="0"/>
            <a:ext cx="7793700" cy="18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50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PERSPECTIVAS</a:t>
            </a:r>
            <a:endParaRPr sz="5000" i="0" u="none" strike="noStrike" cap="non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tillium Web ExtraLight"/>
              <a:buChar char="●"/>
            </a:pP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Requerir del cuerpo médico la inclusión de </a:t>
            </a:r>
            <a:r>
              <a:rPr lang="en" sz="2200" i="1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features</a:t>
            </a:r>
            <a:r>
              <a:rPr lang="en" sz="220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que puedan mejorar el valor predictivo de los modelos.</a:t>
            </a:r>
            <a:endParaRPr sz="220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3967" name="Google Shape;3967;g137d0a7d35e_0_26" descr="Doctor escribiendo sobre tableta con bolígraf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25" y="2133125"/>
            <a:ext cx="6501048" cy="25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12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Gracias!</a:t>
            </a:r>
            <a:endParaRPr sz="6000" b="0" i="0" u="none" strike="noStrike" cap="none">
              <a:solidFill>
                <a:srgbClr val="80BFB7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973" name="Google Shape;3973;p12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3600" b="0" i="0" u="none" strike="noStrike" cap="none">
                <a:solidFill>
                  <a:srgbClr val="D3EBD5"/>
                </a:solidFill>
                <a:highlight>
                  <a:srgbClr val="01597F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Preguntas?</a:t>
            </a:r>
            <a:endParaRPr sz="3600" b="0" i="0" u="none" strike="noStrike" cap="none">
              <a:solidFill>
                <a:srgbClr val="D3EBD5"/>
              </a:solidFill>
              <a:highlight>
                <a:srgbClr val="01597F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4" name="Google Shape;3974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8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980" name="Google Shape;3980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981" name="Google Shape;3981;p8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2" name="Google Shape;3982;p8" descr="Doctor escribiendo sobre tableta con bolígraf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649" y="2957103"/>
            <a:ext cx="3994668" cy="15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9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3988" name="Google Shape;3988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89" name="Google Shape;3989;p9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0" name="Google Shape;3990;p9" descr="Gráfico, Gráfico de líne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437" y="1166812"/>
            <a:ext cx="44291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10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3996" name="Google Shape;3996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97" name="Google Shape;3997;p10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8" name="Google Shape;3998;p10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736" y="2394350"/>
            <a:ext cx="24193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736" y="1136434"/>
            <a:ext cx="2952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10" descr="Imagen que contiene Interfaz de usuario gráfic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736" y="3340278"/>
            <a:ext cx="47815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p11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 up imagenes</a:t>
            </a:r>
            <a:endParaRPr/>
          </a:p>
        </p:txBody>
      </p:sp>
      <p:sp>
        <p:nvSpPr>
          <p:cNvPr id="4006" name="Google Shape;4006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007" name="Google Shape;4007;p11"/>
          <p:cNvSpPr txBox="1"/>
          <p:nvPr/>
        </p:nvSpPr>
        <p:spPr>
          <a:xfrm>
            <a:off x="5314419" y="4767218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3"/>
          <p:cNvSpPr txBox="1">
            <a:spLocks noGrp="1"/>
          </p:cNvSpPr>
          <p:nvPr>
            <p:ph type="title"/>
          </p:nvPr>
        </p:nvSpPr>
        <p:spPr>
          <a:xfrm>
            <a:off x="365881" y="67483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4013" name="Google Shape;4013;p1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14" name="Google Shape;4014;p13"/>
          <p:cNvSpPr/>
          <p:nvPr/>
        </p:nvSpPr>
        <p:spPr>
          <a:xfrm>
            <a:off x="787731" y="995067"/>
            <a:ext cx="3007656" cy="17604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 (Regresión Logística):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Mínimos costos con optimización de capacidad instalada</a:t>
            </a:r>
            <a:endParaRPr/>
          </a:p>
        </p:txBody>
      </p:sp>
      <p:sp>
        <p:nvSpPr>
          <p:cNvPr id="4015" name="Google Shape;4015;p13"/>
          <p:cNvSpPr/>
          <p:nvPr/>
        </p:nvSpPr>
        <p:spPr>
          <a:xfrm>
            <a:off x="787729" y="2939758"/>
            <a:ext cx="3007658" cy="17604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 (Árbol de clasificación):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 Riesgo por contingencia con incremental de costos</a:t>
            </a:r>
            <a:endParaRPr/>
          </a:p>
        </p:txBody>
      </p:sp>
      <p:sp>
        <p:nvSpPr>
          <p:cNvPr id="4016" name="Google Shape;4016;p13"/>
          <p:cNvSpPr/>
          <p:nvPr/>
        </p:nvSpPr>
        <p:spPr>
          <a:xfrm>
            <a:off x="4177395" y="1277685"/>
            <a:ext cx="1048876" cy="118866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13"/>
          <p:cNvSpPr/>
          <p:nvPr/>
        </p:nvSpPr>
        <p:spPr>
          <a:xfrm>
            <a:off x="4177395" y="3190185"/>
            <a:ext cx="1048876" cy="118866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1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9" name="Google Shape;40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5236" y="1151930"/>
            <a:ext cx="2308766" cy="124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3776" y="2852757"/>
            <a:ext cx="2551686" cy="1583436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3"/>
          <p:cNvSpPr txBox="1"/>
          <p:nvPr/>
        </p:nvSpPr>
        <p:spPr>
          <a:xfrm>
            <a:off x="5405236" y="581143"/>
            <a:ext cx="2183311" cy="5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Evalución del Modelo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chemeClr val="accent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(ROC AUC)</a:t>
            </a:r>
            <a:endParaRPr sz="1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13"/>
          <p:cNvSpPr/>
          <p:nvPr/>
        </p:nvSpPr>
        <p:spPr>
          <a:xfrm>
            <a:off x="640231" y="4396778"/>
            <a:ext cx="3537163" cy="26400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Alerta: mayor ocupación de unidades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3"/>
          <p:cNvSpPr txBox="1"/>
          <p:nvPr/>
        </p:nvSpPr>
        <p:spPr>
          <a:xfrm>
            <a:off x="-8" y="-1"/>
            <a:ext cx="6735000" cy="175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6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OBJETIVO</a:t>
            </a:r>
            <a:r>
              <a:rPr lang="es-AR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GRAL</a:t>
            </a:r>
            <a:endParaRPr sz="45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ccc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Titillium Web ExtraLight"/>
              <a:sym typeface="Verdana"/>
            </a:endParaRPr>
          </a:p>
        </p:txBody>
      </p:sp>
      <p:sp>
        <p:nvSpPr>
          <p:cNvPr id="3851" name="Google Shape;3851;p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28" name="Google Shape;4028;p14"/>
          <p:cNvSpPr/>
          <p:nvPr/>
        </p:nvSpPr>
        <p:spPr>
          <a:xfrm>
            <a:off x="204951" y="296733"/>
            <a:ext cx="2270235" cy="20781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 (Regresión Logística):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Mínimos costos con optimización de capacidad instalada</a:t>
            </a:r>
            <a:endParaRPr/>
          </a:p>
        </p:txBody>
      </p:sp>
      <p:sp>
        <p:nvSpPr>
          <p:cNvPr id="4029" name="Google Shape;4029;p14"/>
          <p:cNvSpPr/>
          <p:nvPr/>
        </p:nvSpPr>
        <p:spPr>
          <a:xfrm>
            <a:off x="204950" y="2595762"/>
            <a:ext cx="2270235" cy="20781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9AB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 (Árbol de clasificación):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Mínimo Riesgo por contingencia con incremental de costos</a:t>
            </a:r>
            <a:endParaRPr/>
          </a:p>
        </p:txBody>
      </p:sp>
      <p:sp>
        <p:nvSpPr>
          <p:cNvPr id="4030" name="Google Shape;4030;p14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1" name="Google Shape;4031;p14"/>
          <p:cNvGraphicFramePr/>
          <p:nvPr/>
        </p:nvGraphicFramePr>
        <p:xfrm>
          <a:off x="2651129" y="2911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35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REAL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70.37%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00FF00"/>
                          </a:highlight>
                        </a:rPr>
                        <a:t>3.09%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9.52%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17.01%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87.39%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PRECISION (% predicciones positivas):</a:t>
                      </a:r>
                      <a:endParaRPr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0" u="none" strike="noStrike" cap="none"/>
                        <a:t>84.62%</a:t>
                      </a:r>
                      <a:endParaRPr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32" name="Google Shape;4032;p14"/>
          <p:cNvGraphicFramePr/>
          <p:nvPr/>
        </p:nvGraphicFramePr>
        <p:xfrm>
          <a:off x="2643246" y="25878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35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PREDICCION</a:t>
                      </a:r>
                      <a:endParaRPr/>
                    </a:p>
                  </a:txBody>
                  <a:tcPr marL="94225" marR="94225" marT="47125" marB="47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83100" marR="83100" marT="41550" marB="41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REAL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NEGATIVO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70.17%</a:t>
                      </a:r>
                      <a:endParaRPr/>
                    </a:p>
                  </a:txBody>
                  <a:tcPr marL="83100" marR="83100" marT="41550" marB="41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3.29%</a:t>
                      </a:r>
                      <a:endParaRPr/>
                    </a:p>
                  </a:txBody>
                  <a:tcPr marL="83100" marR="83100" marT="41550" marB="41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/>
                        <a:t>POSITIVO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9.43%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17.10%</a:t>
                      </a:r>
                      <a:endParaRPr/>
                    </a:p>
                  </a:txBody>
                  <a:tcPr marL="83100" marR="83100" marT="41550" marB="4155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INDICADORES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EXACTITUD (% predicciones correctas):</a:t>
                      </a:r>
                      <a:endParaRPr/>
                    </a:p>
                  </a:txBody>
                  <a:tcPr marL="94225" marR="94225" marT="47125" marB="471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u="none" strike="noStrike" cap="none"/>
                        <a:t>87.27%</a:t>
                      </a:r>
                      <a:endParaRPr/>
                    </a:p>
                  </a:txBody>
                  <a:tcPr marL="83100" marR="83100" marT="41550" marB="4155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/>
                        <a:t>PRECISION (% predicciones positivas):</a:t>
                      </a:r>
                      <a:endParaRPr/>
                    </a:p>
                  </a:txBody>
                  <a:tcPr marL="94225" marR="94225" marT="47125" marB="47125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0" u="none" strike="noStrike" cap="none"/>
                        <a:t>83.85%</a:t>
                      </a:r>
                      <a:endParaRPr/>
                    </a:p>
                  </a:txBody>
                  <a:tcPr marL="83100" marR="83100" marT="41550" marB="415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15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38" name="Google Shape;4038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039" name="Google Shape;4039;p15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0" name="Google Shape;4040;p15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1" name="Google Shape;4041;p15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042" name="Google Shape;4042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44" name="Google Shape;4044;p15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045" name="Google Shape;4045;p1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47" name="Google Shape;4047;p15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048" name="Google Shape;4048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0" name="Google Shape;4050;p15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051" name="Google Shape;4051;p1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2" name="Google Shape;4052;p1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3" name="Google Shape;4053;p15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054" name="Google Shape;4054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5" name="Google Shape;4055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56" name="Google Shape;4056;p15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057" name="Google Shape;4057;p1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8" name="Google Shape;4058;p1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059" name="Google Shape;4059;p15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0" name="Google Shape;4060;p15"/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(RLS)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1" name="Google Shape;4061;p15"/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  <a:endParaRPr/>
          </a:p>
        </p:txBody>
      </p:sp>
      <p:sp>
        <p:nvSpPr>
          <p:cNvPr id="4062" name="Google Shape;4062;p15"/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multiple con normalización</a:t>
            </a:r>
            <a:endParaRPr/>
          </a:p>
        </p:txBody>
      </p:sp>
      <p:sp>
        <p:nvSpPr>
          <p:cNvPr id="4063" name="Google Shape;4063;p15"/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múltiple (RLM)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4" name="Google Shape;4064;p15"/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16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16"/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071" name="Google Shape;4071;p16"/>
          <p:cNvSpPr txBox="1"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Análisis previo</a:t>
            </a:r>
            <a:endParaRPr/>
          </a:p>
        </p:txBody>
      </p:sp>
      <p:sp>
        <p:nvSpPr>
          <p:cNvPr id="4072" name="Google Shape;4072;p16"/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Selección de un subdataset: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AMBA + CABA.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Limpieza e imputación:</a:t>
            </a:r>
            <a:endParaRPr/>
          </a:p>
          <a:p>
            <a:pPr marL="627063" marR="0" lvl="4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dropeo de columnas;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imputación de habitaciones;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dropeo de duplicados, outliers y nulos.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Cuantificación de variables categóricas: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amenities;</a:t>
            </a:r>
            <a:endParaRPr/>
          </a:p>
          <a:p>
            <a:pPr marL="627063" marR="0" lvl="3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dummies (type, state, place).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3" name="Google Shape;40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286" y="815897"/>
            <a:ext cx="4789714" cy="37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17"/>
          <p:cNvSpPr txBox="1"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simple </a:t>
            </a:r>
            <a:endParaRPr/>
          </a:p>
        </p:txBody>
      </p:sp>
      <p:sp>
        <p:nvSpPr>
          <p:cNvPr id="4079" name="Google Shape;4079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80" name="Google Shape;4080;p17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1" name="Google Shape;4081;p17"/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Trabajamos en un modelo simple (RLS) prediciendo valores a partir de 3 columnas dadas en la información (Ambientes, Superficie total y Superficie cubierta).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resultados obtenidos no tuvieron un valor de predicción alto, dado esto trabajamos en un segundo modelo.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18"/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Superficie Total M2: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MAE:0.65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R2:0.09</a:t>
            </a:r>
            <a:endParaRPr/>
          </a:p>
        </p:txBody>
      </p:sp>
      <p:pic>
        <p:nvPicPr>
          <p:cNvPr id="4087" name="Google Shape;40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7183" y="1039544"/>
            <a:ext cx="2305050" cy="37440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8" name="Google Shape;4088;p18"/>
          <p:cNvSpPr txBox="1"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simple </a:t>
            </a:r>
            <a:endParaRPr/>
          </a:p>
        </p:txBody>
      </p:sp>
      <p:sp>
        <p:nvSpPr>
          <p:cNvPr id="4089" name="Google Shape;4089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90" name="Google Shape;4090;p18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p18"/>
          <p:cNvSpPr/>
          <p:nvPr/>
        </p:nvSpPr>
        <p:spPr>
          <a:xfrm>
            <a:off x="935975" y="1650775"/>
            <a:ext cx="809777" cy="2574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8"/>
          <p:cNvSpPr/>
          <p:nvPr/>
        </p:nvSpPr>
        <p:spPr>
          <a:xfrm>
            <a:off x="3914041" y="1618281"/>
            <a:ext cx="917335" cy="25278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3" name="Google Shape;40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2400300"/>
            <a:ext cx="13716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18"/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Superficie cubierta M2: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MAE:0.67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R2:0.03</a:t>
            </a:r>
            <a:endParaRPr/>
          </a:p>
        </p:txBody>
      </p:sp>
      <p:sp>
        <p:nvSpPr>
          <p:cNvPr id="4095" name="Google Shape;4095;p18"/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Ambientes: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MAE:0.7</a:t>
            </a:r>
            <a:endParaRPr/>
          </a:p>
          <a:p>
            <a:pPr marL="5143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R2: -0.03</a:t>
            </a:r>
            <a:endParaRPr/>
          </a:p>
        </p:txBody>
      </p:sp>
      <p:pic>
        <p:nvPicPr>
          <p:cNvPr id="4096" name="Google Shape;4096;p18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801" y="2105702"/>
            <a:ext cx="3087432" cy="21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Google Shape;4097;p18" descr="Chart, scatt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31" y="2098349"/>
            <a:ext cx="3004892" cy="20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Google Shape;4098;p18" descr="A picture containing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96423" y="2087437"/>
            <a:ext cx="2957801" cy="2094652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p18"/>
          <p:cNvSpPr/>
          <p:nvPr/>
        </p:nvSpPr>
        <p:spPr>
          <a:xfrm>
            <a:off x="6884870" y="1668111"/>
            <a:ext cx="857206" cy="19770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19"/>
          <p:cNvSpPr txBox="1"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múltiple </a:t>
            </a:r>
            <a:endParaRPr/>
          </a:p>
        </p:txBody>
      </p:sp>
      <p:sp>
        <p:nvSpPr>
          <p:cNvPr id="4105" name="Google Shape;4105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106" name="Google Shape;4106;p19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19"/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1</a:t>
            </a: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Uso de columnas Ambientes, Superficie cubierta, y Superficie total 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2</a:t>
            </a: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Agregamos colunas con valor predictivo al modelo 1, creadas a partir de campos descriptivos (Amenities, localización, servicios prestaciones y extras).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Google Shape;4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7313" y="1532918"/>
            <a:ext cx="207645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3" name="Google Shape;4113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14" name="Google Shape;4114;p20"/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 1:</a:t>
            </a:r>
            <a:endParaRPr/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15" name="Google Shape;4115;p20"/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 2:</a:t>
            </a:r>
            <a:endParaRPr/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features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Adicionales creadas</a:t>
            </a:r>
            <a:endParaRPr/>
          </a:p>
        </p:txBody>
      </p:sp>
      <p:sp>
        <p:nvSpPr>
          <p:cNvPr id="4116" name="Google Shape;4116;p20"/>
          <p:cNvSpPr txBox="1"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Modelado: Regresión lineal múltiple </a:t>
            </a:r>
            <a:endParaRPr/>
          </a:p>
        </p:txBody>
      </p:sp>
      <p:sp>
        <p:nvSpPr>
          <p:cNvPr id="4117" name="Google Shape;4117;p20"/>
          <p:cNvSpPr/>
          <p:nvPr/>
        </p:nvSpPr>
        <p:spPr>
          <a:xfrm>
            <a:off x="5062075" y="2380419"/>
            <a:ext cx="1747604" cy="3805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59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8" name="Google Shape;4118;p20"/>
          <p:cNvCxnSpPr>
            <a:stCxn id="4116" idx="2"/>
          </p:cNvCxnSpPr>
          <p:nvPr/>
        </p:nvCxnSpPr>
        <p:spPr>
          <a:xfrm flipH="1">
            <a:off x="3999702" y="810737"/>
            <a:ext cx="6300" cy="4070400"/>
          </a:xfrm>
          <a:prstGeom prst="straightConnector1">
            <a:avLst/>
          </a:prstGeom>
          <a:noFill/>
          <a:ln w="9525" cap="flat" cmpd="sng">
            <a:solidFill>
              <a:srgbClr val="CDE5C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19" name="Google Shape;4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8" y="1627410"/>
            <a:ext cx="1905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0"/>
          <p:cNvSpPr/>
          <p:nvPr/>
        </p:nvSpPr>
        <p:spPr>
          <a:xfrm>
            <a:off x="690952" y="2397084"/>
            <a:ext cx="1863634" cy="36623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1" name="Google Shape;412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446" y="2796226"/>
            <a:ext cx="3119564" cy="233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026" y="2788343"/>
            <a:ext cx="3018114" cy="22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7" name="Google Shape;4127;p21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8" name="Google Shape;4128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4129" name="Google Shape;4129;p21"/>
          <p:cNvGraphicFramePr/>
          <p:nvPr/>
        </p:nvGraphicFramePr>
        <p:xfrm>
          <a:off x="2906432" y="106858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{4266D6B0-B201-490D-BE16-2CC478B855F3}</a:tableStyleId>
              </a:tblPr>
              <a:tblGrid>
                <a:gridCol w="175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orig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preedictido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0" name="Google Shape;4130;p21"/>
          <p:cNvSpPr txBox="1"/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36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Ejemplos predecidos</a:t>
            </a:r>
            <a:endParaRPr sz="3600" b="0" i="0" u="none" strike="noStrike" cap="none">
              <a:solidFill>
                <a:schemeClr val="dk2"/>
              </a:solidFill>
              <a:highlight>
                <a:srgbClr val="FFFF00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36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Falta agregar 5 ejemplos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136" name="Google Shape;4136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Ninguna coluna por si mismo tiene un valor predictivo alto.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Se observa gran dispersion en los valores de precio por metro cuadrado de acuerdo a las caracteristicas de la propiedes.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El modelo de </a:t>
            </a:r>
            <a:r>
              <a:rPr lang="en" sz="1800">
                <a:highlight>
                  <a:srgbClr val="FFFF00"/>
                </a:highlight>
              </a:rPr>
              <a:t>RLM</a:t>
            </a:r>
            <a:r>
              <a:rPr lang="en" sz="1800"/>
              <a:t> con features adicionales es el que mayor poder de prediccion nos brinda  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800"/>
              <a:t>En este entregable validamos que la Regresión Lineal no es el mejor modelo de predicción para este dataset (validación supuestos de Markov)</a:t>
            </a:r>
            <a:endParaRPr sz="1800"/>
          </a:p>
        </p:txBody>
      </p:sp>
      <p:pic>
        <p:nvPicPr>
          <p:cNvPr id="4137" name="Google Shape;4137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8" name="Google Shape;4138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23"/>
          <p:cNvSpPr txBox="1"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Validación Supuestos de Markov</a:t>
            </a:r>
            <a:endParaRPr/>
          </a:p>
        </p:txBody>
      </p:sp>
      <p:sp>
        <p:nvSpPr>
          <p:cNvPr id="4144" name="Google Shape;4144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145" name="Google Shape;4145;p23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23"/>
          <p:cNvSpPr txBox="1"/>
          <p:nvPr/>
        </p:nvSpPr>
        <p:spPr>
          <a:xfrm>
            <a:off x="640231" y="1039425"/>
            <a:ext cx="6154670" cy="333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Linealidad de los parámetros.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Estimadores se estiman a partir de una muestra aleatoria.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existe colinealidad perfecta entre variables.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esperado = 0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Homocedasticidad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Normalidad de los errores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Autocorrelación (independencia de los errores)</a:t>
            </a:r>
            <a:endParaRPr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23"/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23"/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23"/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23"/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23"/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23"/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23"/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3"/>
          <p:cNvSpPr txBox="1"/>
          <p:nvPr/>
        </p:nvSpPr>
        <p:spPr>
          <a:xfrm>
            <a:off x="-8" y="-1"/>
            <a:ext cx="6735000" cy="475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6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45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OBJETIVO</a:t>
            </a:r>
            <a:endParaRPr sz="45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Predecir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clusters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 especímenes de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Bradybaena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similaris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a partir de datos morfológicos.</a:t>
            </a:r>
            <a:endParaRPr lang="en" sz="1700" dirty="0">
              <a:solidFill>
                <a:schemeClr val="dk1"/>
              </a:solidFill>
              <a:latin typeface="Verdana"/>
              <a:ea typeface="Verdana"/>
              <a:cs typeface="Titillium Web ExtraLight"/>
              <a:sym typeface="Verdana"/>
            </a:endParaRPr>
          </a:p>
          <a:p>
            <a:pPr marL="457200" indent="-336550" algn="just">
              <a:spcBef>
                <a:spcPts val="16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Analizar el correlato de dichos </a:t>
            </a:r>
            <a:r>
              <a:rPr lang="en" sz="2400" i="1" dirty="0">
                <a:solidFill>
                  <a:schemeClr val="dk1"/>
                </a:solidFill>
                <a:latin typeface="Titillium Web ExtraLight"/>
                <a:sym typeface="Verdana"/>
              </a:rPr>
              <a:t>clusters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 con los linajes de genes mitocondriales disponibles para algunos registros.</a:t>
            </a:r>
          </a:p>
          <a:p>
            <a:pPr marL="457200" indent="-336550" algn="just">
              <a:spcBef>
                <a:spcPts val="16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sym typeface="Verdana"/>
              </a:rPr>
              <a:t>Desarrollar un modelo de clasificación para predecir el linaje genético de un individuo analizando sus datos morfológicos.</a:t>
            </a:r>
            <a:endParaRPr lang="en" sz="2400" dirty="0">
              <a:solidFill>
                <a:schemeClr val="dk1"/>
              </a:solidFill>
              <a:latin typeface="Titillium Web ExtraLight"/>
              <a:sym typeface="Titillium Web ExtraLight"/>
            </a:endParaRPr>
          </a:p>
        </p:txBody>
      </p:sp>
      <p:sp>
        <p:nvSpPr>
          <p:cNvPr id="3851" name="Google Shape;3851;p3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</a:t>
            </a:fld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810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p42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9" name="Google Shape;4159;p42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43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6" name="Google Shape;4166;p43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4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sp>
        <p:nvSpPr>
          <p:cNvPr id="4173" name="Google Shape;4173;p44"/>
          <p:cNvSpPr txBox="1"/>
          <p:nvPr/>
        </p:nvSpPr>
        <p:spPr>
          <a:xfrm>
            <a:off x="213129" y="4874509"/>
            <a:ext cx="2383652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sp>
        <p:nvSpPr>
          <p:cNvPr id="4174" name="Google Shape;4174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4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4180" name="Google Shape;4180;p45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/>
          </a:p>
        </p:txBody>
      </p:sp>
      <p:sp>
        <p:nvSpPr>
          <p:cNvPr id="4181" name="Google Shape;4181;p45"/>
          <p:cNvSpPr txBox="1"/>
          <p:nvPr/>
        </p:nvSpPr>
        <p:spPr>
          <a:xfrm>
            <a:off x="281883" y="4874509"/>
            <a:ext cx="2722575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  <p:sp>
        <p:nvSpPr>
          <p:cNvPr id="4182" name="Google Shape;4182;p45"/>
          <p:cNvSpPr txBox="1"/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46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7200" b="0" i="0" u="none" strike="noStrike" cap="none">
                <a:solidFill>
                  <a:srgbClr val="D3EBD5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BIG CONCEPT</a:t>
            </a:r>
            <a:endParaRPr sz="7200" b="0" i="0" u="none" strike="noStrike" cap="none">
              <a:solidFill>
                <a:srgbClr val="D3EBD5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188" name="Google Shape;4188;p46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Bring the attention of your audience over a key concept using icons or illustrations</a:t>
            </a:r>
            <a:endParaRPr sz="2400" b="0" i="0" u="none" strike="noStrike" cap="none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89" name="Google Shape;4189;p46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0" name="Google Shape;4190;p46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191" name="Google Shape;4191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3" name="Google Shape;4193;p46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194" name="Google Shape;4194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8" name="Google Shape;4198;p46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46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46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46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203" name="Google Shape;4203;p46"/>
          <p:cNvSpPr txBox="1"/>
          <p:nvPr/>
        </p:nvSpPr>
        <p:spPr>
          <a:xfrm>
            <a:off x="65617" y="4874509"/>
            <a:ext cx="2722575" cy="2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Curso Data Science -Digital House 2022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4209" name="Google Shape;4209;p47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4210" name="Google Shape;4210;p4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11" name="Google Shape;4211;p47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4212" name="Google Shape;4212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4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218" name="Google Shape;4218;p4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49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4224" name="Google Shape;4224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50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230" name="Google Shape;4230;p50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4231" name="Google Shape;4231;p50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2" name="Google Shape;4232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51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38" name="Google Shape;4238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p4"/>
          <p:cNvSpPr txBox="1"/>
          <p:nvPr/>
        </p:nvSpPr>
        <p:spPr>
          <a:xfrm>
            <a:off x="-1" y="0"/>
            <a:ext cx="6950815" cy="456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6000" i="0" u="none" strike="noStrike" cap="none" dirty="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INTRODUCCIÓN</a:t>
            </a:r>
            <a:endParaRPr sz="6000" i="0" u="none" strike="noStrike" cap="none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Individuos de 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B. similaris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depositados en la colección malacológica de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l GIGeMol (IBS, CONICET – UNaM) ≈ 1600 registros.</a:t>
            </a:r>
            <a:endParaRPr sz="2400" dirty="0">
              <a:solidFill>
                <a:schemeClr val="dk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V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ariables </a:t>
            </a:r>
            <a:r>
              <a:rPr lang="en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redictoras (</a:t>
            </a:r>
            <a:r>
              <a:rPr lang="en" sz="2400" i="1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features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): dimensiones de la concha (total, espira, apertura) y patrón de bandeo.</a:t>
            </a:r>
          </a:p>
          <a:p>
            <a:pPr marL="457200" indent="-336550" algn="just">
              <a:spcBef>
                <a:spcPts val="800"/>
              </a:spcBef>
              <a:buClr>
                <a:schemeClr val="dk1"/>
              </a:buClr>
              <a:buSzPts val="1700"/>
              <a:buFont typeface="Titillium Web ExtraLight"/>
              <a:buChar char="●"/>
            </a:pP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Variable objetivo (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target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): linaje genético 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cox1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-</a:t>
            </a:r>
            <a:r>
              <a:rPr lang="es-ES" sz="2400" i="1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rrnL</a:t>
            </a:r>
            <a:r>
              <a:rPr lang="es-ES" sz="2400" dirty="0">
                <a:solidFill>
                  <a:schemeClr val="dk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8" name="Google Shape;3858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859" name="Google Shape;3859;p4"/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5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4244" name="Google Shape;4244;p52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4245" name="Google Shape;4245;p5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5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4251" name="Google Shape;4251;p5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4252" name="Google Shape;4252;p53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4253" name="Google Shape;4253;p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5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4259" name="Google Shape;4259;p54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4260" name="Google Shape;4260;p54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4261" name="Google Shape;4261;p5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262" name="Google Shape;4262;p5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5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4268" name="Google Shape;4268;p55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69" name="Google Shape;4269;p55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70" name="Google Shape;4270;p55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71" name="Google Shape;4271;p5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p5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277" name="Google Shape;4277;p56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{4266D6B0-B201-490D-BE16-2CC478B855F3}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 u="none" strike="noStrike" cap="none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1400" b="1" u="none" strike="noStrike" cap="none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78" name="Google Shape;4278;p5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57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57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285" name="Google Shape;4285;p57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86" name="Google Shape;4286;p57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57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57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57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57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57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Google Shape;4292;p5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110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89,526,124</a:t>
            </a:r>
            <a:endParaRPr sz="11000" b="0" i="0" u="none" strike="noStrike" cap="none">
              <a:solidFill>
                <a:schemeClr val="dk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298" name="Google Shape;4298;p5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Whoa! That’s a big number, aren’t you proud?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99" name="Google Shape;4299;p5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59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D3EBD5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89,526,124$</a:t>
            </a:r>
            <a:endParaRPr sz="6000" b="0" i="0" u="none" strike="noStrike" cap="none">
              <a:solidFill>
                <a:srgbClr val="003B55"/>
              </a:solidFill>
              <a:highlight>
                <a:srgbClr val="D3EBD5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5" name="Google Shape;4305;p5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That’s a lot of money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06" name="Google Shape;4306;p59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0B87A1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100%</a:t>
            </a:r>
            <a:endParaRPr sz="6000" b="0" i="0" u="none" strike="noStrike" cap="none">
              <a:solidFill>
                <a:srgbClr val="003B55"/>
              </a:solidFill>
              <a:highlight>
                <a:srgbClr val="0B87A1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7" name="Google Shape;4307;p59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Total success!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08" name="Google Shape;4308;p59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0" i="0" u="none" strike="noStrike" cap="none">
                <a:solidFill>
                  <a:srgbClr val="003B55"/>
                </a:solidFill>
                <a:highlight>
                  <a:srgbClr val="80BFB7"/>
                </a:highlight>
                <a:latin typeface="Dosis ExtraLight"/>
                <a:ea typeface="Dosis ExtraLight"/>
                <a:cs typeface="Dosis ExtraLight"/>
                <a:sym typeface="Dosis ExtraLight"/>
              </a:rPr>
              <a:t>185,244 users</a:t>
            </a:r>
            <a:endParaRPr sz="6000" b="0" i="0" u="none" strike="noStrike" cap="none">
              <a:solidFill>
                <a:srgbClr val="003B55"/>
              </a:solidFill>
              <a:highlight>
                <a:srgbClr val="80BFB7"/>
              </a:highlight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309" name="Google Shape;4309;p5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 lot of users</a:t>
            </a:r>
            <a:endParaRPr sz="24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0" name="Google Shape;4310;p5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316" name="Google Shape;4316;p60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7" name="Google Shape;4317;p60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318" name="Google Shape;4318;p60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 b="0" i="0" u="none" strike="noStrike" cap="non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319" name="Google Shape;4319;p60"/>
          <p:cNvCxnSpPr>
            <a:stCxn id="4316" idx="3"/>
            <a:endCxn id="4318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4320" name="Google Shape;4320;p60"/>
          <p:cNvCxnSpPr>
            <a:stCxn id="4318" idx="3"/>
            <a:endCxn id="4317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4321" name="Google Shape;4321;p6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6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327" name="Google Shape;4327;p6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328" name="Google Shape;4328;p6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329" name="Google Shape;4329;p61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  <p:sp>
        <p:nvSpPr>
          <p:cNvPr id="4330" name="Google Shape;4330;p61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331" name="Google Shape;4331;p61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332" name="Google Shape;4332;p61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/>
          </a:p>
        </p:txBody>
      </p:sp>
      <p:sp>
        <p:nvSpPr>
          <p:cNvPr id="4333" name="Google Shape;4333;p6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137d0a7d35e_0_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" name="Picture 2" descr="A close-up of a pear&#10;&#10;Description automatically generated with low confidence">
            <a:extLst>
              <a:ext uri="{FF2B5EF4-FFF2-40B4-BE49-F238E27FC236}">
                <a16:creationId xmlns:a16="http://schemas.microsoft.com/office/drawing/2014/main" id="{B20F5DCC-99C5-2CD4-B869-A6EB6549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00425" y="2547454"/>
            <a:ext cx="3004094" cy="217807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03F76B1-9930-EDB5-5ACD-0293AB91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1" y="165975"/>
            <a:ext cx="2592300" cy="2280026"/>
          </a:xfrm>
          <a:prstGeom prst="rect">
            <a:avLst/>
          </a:prstGeom>
        </p:spPr>
      </p:pic>
      <p:pic>
        <p:nvPicPr>
          <p:cNvPr id="9" name="Picture 8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B2207D72-A589-326A-8848-4FA39CDD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1" y="2577952"/>
            <a:ext cx="2592000" cy="2460929"/>
          </a:xfrm>
          <a:prstGeom prst="rect">
            <a:avLst/>
          </a:prstGeom>
        </p:spPr>
      </p:pic>
      <p:pic>
        <p:nvPicPr>
          <p:cNvPr id="11" name="Picture 1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2F16E5B-B468-A22C-1530-10608CF34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75" b="89701" l="4562" r="93015">
                        <a14:foregroundMark x1="8125" y1="72674" x2="8125" y2="72674"/>
                        <a14:foregroundMark x1="23949" y1="21927" x2="23949" y2="21927"/>
                        <a14:foregroundMark x1="18175" y1="18854" x2="23949" y2="22757"/>
                        <a14:foregroundMark x1="24875" y1="18023" x2="36636" y2="33970"/>
                        <a14:foregroundMark x1="36636" y1="33970" x2="31361" y2="18023"/>
                        <a14:foregroundMark x1="55524" y1="18023" x2="74269" y2="34302"/>
                        <a14:foregroundMark x1="74269" y1="34302" x2="89736" y2="21927"/>
                        <a14:foregroundMark x1="89736" y1="21927" x2="71989" y2="7641"/>
                        <a14:foregroundMark x1="71989" y1="7641" x2="54882" y2="16694"/>
                        <a14:foregroundMark x1="54882" y1="16694" x2="55239" y2="16362"/>
                        <a14:foregroundMark x1="70563" y1="57641" x2="53528" y2="69850"/>
                        <a14:foregroundMark x1="53528" y1="69850" x2="66616" y2="83757"/>
                        <a14:foregroundMark x1="75450" y1="84441" x2="87527" y2="76080"/>
                        <a14:foregroundMark x1="87527" y1="76080" x2="74198" y2="58306"/>
                        <a14:foregroundMark x1="74198" y1="58306" x2="74127" y2="57890"/>
                        <a14:foregroundMark x1="93015" y1="80482" x2="91875" y2="71844"/>
                        <a14:foregroundMark x1="16251" y1="14701" x2="25873" y2="35880"/>
                        <a14:foregroundMark x1="25873" y1="35880" x2="29651" y2="34801"/>
                        <a14:foregroundMark x1="4562" y1="21096" x2="6272" y2="28322"/>
                        <a14:backgroundMark x1="69351" y1="86628" x2="74127" y2="87458"/>
                        <a14:backgroundMark x1="67427" y1="86047" x2="70777" y2="86628"/>
                        <a14:backgroundMark x1="72488" y1="86628" x2="74840" y2="86628"/>
                        <a14:backgroundMark x1="73414" y1="85216" x2="73414" y2="85216"/>
                        <a14:backgroundMark x1="73200" y1="85216" x2="74840" y2="85465"/>
                        <a14:backgroundMark x1="66001" y1="84884" x2="68639" y2="84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451" y="-1849"/>
            <a:ext cx="3114674" cy="2672892"/>
          </a:xfrm>
          <a:prstGeom prst="rect">
            <a:avLst/>
          </a:prstGeom>
          <a:ln w="12700">
            <a:noFill/>
          </a:ln>
        </p:spPr>
      </p:pic>
      <p:sp>
        <p:nvSpPr>
          <p:cNvPr id="12" name="Google Shape;3859;p4">
            <a:extLst>
              <a:ext uri="{FF2B5EF4-FFF2-40B4-BE49-F238E27FC236}">
                <a16:creationId xmlns:a16="http://schemas.microsoft.com/office/drawing/2014/main" id="{92CF8D4D-D91E-1107-5C39-655A7E7C18DC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C1ED6-6DB5-4E5E-57F4-23B4CDC35448}"/>
              </a:ext>
            </a:extLst>
          </p:cNvPr>
          <p:cNvSpPr txBox="1"/>
          <p:nvPr/>
        </p:nvSpPr>
        <p:spPr>
          <a:xfrm>
            <a:off x="1845169" y="2303938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6F9A3-A07A-721A-5B1A-7051CBDF14EB}"/>
              </a:ext>
            </a:extLst>
          </p:cNvPr>
          <p:cNvSpPr txBox="1"/>
          <p:nvPr/>
        </p:nvSpPr>
        <p:spPr>
          <a:xfrm>
            <a:off x="5485463" y="2316342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F4365-AEA1-4DFB-030A-EF1249563E7D}"/>
              </a:ext>
            </a:extLst>
          </p:cNvPr>
          <p:cNvSpPr txBox="1"/>
          <p:nvPr/>
        </p:nvSpPr>
        <p:spPr>
          <a:xfrm>
            <a:off x="925039" y="4758746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70139-B505-E669-E9F6-7D81BB135120}"/>
              </a:ext>
            </a:extLst>
          </p:cNvPr>
          <p:cNvSpPr txBox="1"/>
          <p:nvPr/>
        </p:nvSpPr>
        <p:spPr>
          <a:xfrm>
            <a:off x="3597739" y="4720201"/>
            <a:ext cx="11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/>
              <a:t>Imagen 4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62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339" name="Google Shape;4339;p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4340" name="Google Shape;4340;p62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1" name="Google Shape;4341;p62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2" name="Google Shape;4342;p62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3" name="Google Shape;4343;p62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4" name="Google Shape;4344;p62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5" name="Google Shape;4345;p62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62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Google Shape;4347;p62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62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62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62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62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62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62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Google Shape;4354;p62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p62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62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Google Shape;4357;p62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6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63" name="Google Shape;4363;p6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4364" name="Google Shape;4364;p63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365" name="Google Shape;4365;p6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6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6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6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69" name="Google Shape;4369;p63"/>
          <p:cNvPicPr preferRelativeResize="0"/>
          <p:nvPr/>
        </p:nvPicPr>
        <p:blipFill rotWithShape="1">
          <a:blip r:embed="rId3">
            <a:alphaModFix/>
          </a:blip>
          <a:srcRect b="23785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6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75" name="Google Shape;4375;p6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4376" name="Google Shape;4376;p64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377" name="Google Shape;4377;p6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6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6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6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1" name="Google Shape;438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65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387" name="Google Shape;4387;p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4388" name="Google Shape;4388;p65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389" name="Google Shape;4389;p6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p6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p6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p6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3" name="Google Shape;4393;p6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6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99" name="Google Shape;4399;p6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400" name="Google Shape;4400;p6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406" name="Google Shape;4406;p6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407" name="Google Shape;4407;p6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1" u="none" strike="noStrike" cap="none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1" u="none" strike="noStrike" cap="none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408" name="Google Shape;4408;p6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6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414" name="Google Shape;4414;p6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6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420" name="Google Shape;4420;p6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421" name="Google Shape;4421;p6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2" name="Google Shape;4422;p6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3" name="Google Shape;4423;p6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4" name="Google Shape;4424;p6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5" name="Google Shape;4425;p6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6" name="Google Shape;4426;p6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7" name="Google Shape;4427;p6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8" name="Google Shape;4428;p6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9" name="Google Shape;4429;p6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0" name="Google Shape;4430;p6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1" name="Google Shape;4431;p6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2" name="Google Shape;4432;p6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3" name="Google Shape;4433;p6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4" name="Google Shape;4434;p6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5" name="Google Shape;4435;p6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36" name="Google Shape;4436;p6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7" name="Google Shape;4437;p6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38" name="Google Shape;4438;p6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9" name="Google Shape;4439;p6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0" name="Google Shape;4440;p6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1" name="Google Shape;4441;p6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2" name="Google Shape;4442;p6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3" name="Google Shape;4443;p6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4" name="Google Shape;4444;p6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5" name="Google Shape;4445;p6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6" name="Google Shape;4446;p6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7" name="Google Shape;4447;p6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48" name="Google Shape;4448;p6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9" name="Google Shape;4449;p6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0" name="Google Shape;4450;p6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1" name="Google Shape;4451;p6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2" name="Google Shape;4452;p6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3" name="Google Shape;4453;p6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4" name="Google Shape;4454;p6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5" name="Google Shape;4455;p6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456" name="Google Shape;4456;p6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7" name="Google Shape;4457;p6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63" name="Google Shape;4463;p7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aphicFrame>
        <p:nvGraphicFramePr>
          <p:cNvPr id="4464" name="Google Shape;4464;p70"/>
          <p:cNvGraphicFramePr/>
          <p:nvPr/>
        </p:nvGraphicFramePr>
        <p:xfrm>
          <a:off x="8441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{4266D6B0-B201-490D-BE16-2CC478B855F3}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7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70" name="Google Shape;4470;p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471" name="Google Shape;4471;p71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2" name="Google Shape;4472;p71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3" name="Google Shape;4473;p71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4" name="Google Shape;4474;p71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75" name="Google Shape;4475;p71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p71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7" name="Google Shape;4477;p71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8" name="Google Shape;4478;p71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9" name="Google Shape;4479;p71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480" name="Google Shape;4480;p71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481" name="Google Shape;4481;p71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482" name="Google Shape;4482;p71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137d0a7d35e_0_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3859;p4">
            <a:extLst>
              <a:ext uri="{FF2B5EF4-FFF2-40B4-BE49-F238E27FC236}">
                <a16:creationId xmlns:a16="http://schemas.microsoft.com/office/drawing/2014/main" id="{92CF8D4D-D91E-1107-5C39-655A7E7C18DC}"/>
              </a:ext>
            </a:extLst>
          </p:cNvPr>
          <p:cNvSpPr txBox="1"/>
          <p:nvPr/>
        </p:nvSpPr>
        <p:spPr>
          <a:xfrm>
            <a:off x="4996247" y="47202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B33A957-6874-26D3-1B4F-0009448B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" y="238013"/>
            <a:ext cx="7696200" cy="2333737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2BDAE-579E-5F3A-5396-FCEB2F7C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1" y="2716653"/>
            <a:ext cx="7696800" cy="200354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03016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p7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488" name="Google Shape;4488;p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70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489" name="Google Shape;4489;p7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0" name="Google Shape;4490;p7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1" name="Google Shape;4491;p7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2" name="Google Shape;4492;p7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3" name="Google Shape;4493;p7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4" name="Google Shape;4494;p7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5" name="Google Shape;4495;p7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6" name="Google Shape;4496;p7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7" name="Google Shape;4497;p7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8" name="Google Shape;4498;p7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p7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7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7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2" name="Google Shape;4502;p7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503" name="Google Shape;4503;p7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7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5" name="Google Shape;4505;p7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6" name="Google Shape;4506;p7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507" name="Google Shape;4507;p7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7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0" name="Google Shape;4510;p7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511" name="Google Shape;4511;p7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7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517" name="Google Shape;4517;p7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7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7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528" name="Google Shape;4528;p7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4529" name="Google Shape;4529;p73"/>
          <p:cNvGrpSpPr/>
          <p:nvPr/>
        </p:nvGrpSpPr>
        <p:grpSpPr>
          <a:xfrm>
            <a:off x="855289" y="1722097"/>
            <a:ext cx="3264414" cy="2934766"/>
            <a:chOff x="3778727" y="4460423"/>
            <a:chExt cx="720160" cy="647437"/>
          </a:xfrm>
        </p:grpSpPr>
        <p:sp>
          <p:nvSpPr>
            <p:cNvPr id="4530" name="Google Shape;4530;p7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1" name="Google Shape;4531;p7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2" name="Google Shape;4532;p7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3" name="Google Shape;4533;p7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4" name="Google Shape;4534;p7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5" name="Google Shape;4535;p7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36" name="Google Shape;4536;p7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537" name="Google Shape;4537;p73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8" name="Google Shape;4538;p73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39" name="Google Shape;4539;p73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0" name="Google Shape;4540;p73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1" name="Google Shape;4541;p73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2" name="Google Shape;4542;p73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3" name="Google Shape;4543;p73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4" name="Google Shape;4544;p73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5" name="Google Shape;4545;p73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6" name="Google Shape;4546;p73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547" name="Google Shape;4547;p73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8" name="Google Shape;4548;p73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7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54" name="Google Shape;4554;p7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4555" name="Google Shape;4555;p74"/>
          <p:cNvPicPr preferRelativeResize="0"/>
          <p:nvPr/>
        </p:nvPicPr>
        <p:blipFill rotWithShape="1">
          <a:blip r:embed="rId3">
            <a:alphaModFix/>
          </a:blip>
          <a:srcRect l="19633" t="9820" b="9811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6" name="Google Shape;4556;p74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57" name="Google Shape;455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8" name="Google Shape;4558;p74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59" name="Google Shape;4559;p74"/>
          <p:cNvPicPr preferRelativeResize="0"/>
          <p:nvPr/>
        </p:nvPicPr>
        <p:blipFill rotWithShape="1">
          <a:blip r:embed="rId5">
            <a:alphaModFix/>
          </a:blip>
          <a:srcRect l="47271" t="22330" b="24939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0" name="Google Shape;4560;p74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61" name="Google Shape;4561;p7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2" name="Google Shape;4562;p74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 b="0" i="0" u="none" strike="noStrike" cap="none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7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68" name="Google Shape;4568;p7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9" name="Google Shape;4569;p7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570" name="Google Shape;4570;p7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1" name="Google Shape;4571;p7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2" name="Google Shape;4572;p7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3" name="Google Shape;4573;p7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4" name="Google Shape;4574;p7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5" name="Google Shape;4575;p7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6" name="Google Shape;4576;p7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7" name="Google Shape;4577;p7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8" name="Google Shape;4578;p7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9" name="Google Shape;4579;p7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0" name="Google Shape;4580;p7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1" name="Google Shape;4581;p7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2" name="Google Shape;4582;p7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3" name="Google Shape;4583;p7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4" name="Google Shape;4584;p7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5" name="Google Shape;4585;p7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6" name="Google Shape;4586;p7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7" name="Google Shape;4587;p7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8" name="Google Shape;4588;p7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9" name="Google Shape;4589;p7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0" name="Google Shape;4590;p7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1" name="Google Shape;4591;p7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2" name="Google Shape;4592;p7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3" name="Google Shape;4593;p7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4" name="Google Shape;4594;p7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5" name="Google Shape;4595;p7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6" name="Google Shape;4596;p7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7" name="Google Shape;4597;p7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8" name="Google Shape;4598;p7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9" name="Google Shape;4599;p7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0" name="Google Shape;4600;p7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1" name="Google Shape;4601;p7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2" name="Google Shape;4602;p7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3" name="Google Shape;4603;p7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4" name="Google Shape;4604;p7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5" name="Google Shape;4605;p7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6" name="Google Shape;4606;p7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7" name="Google Shape;4607;p7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8" name="Google Shape;4608;p7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9" name="Google Shape;4609;p7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0" name="Google Shape;4610;p7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1" name="Google Shape;4611;p7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2" name="Google Shape;4612;p7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3" name="Google Shape;4613;p7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4" name="Google Shape;4614;p7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5" name="Google Shape;4615;p7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16" name="Google Shape;4616;p7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617" name="Google Shape;4617;p75"/>
          <p:cNvGrpSpPr/>
          <p:nvPr/>
        </p:nvGrpSpPr>
        <p:grpSpPr>
          <a:xfrm>
            <a:off x="4571985" y="-1454527"/>
            <a:ext cx="0" cy="8052239"/>
            <a:chOff x="2564088" y="-1454526"/>
            <a:chExt cx="0" cy="8052239"/>
          </a:xfrm>
        </p:grpSpPr>
        <p:cxnSp>
          <p:nvCxnSpPr>
            <p:cNvPr id="4618" name="Google Shape;4618;p7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9" name="Google Shape;4619;p7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0" name="Google Shape;4620;p7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1" name="Google Shape;4621;p7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2" name="Google Shape;4622;p7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3" name="Google Shape;4623;p7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4" name="Google Shape;4624;p7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5" name="Google Shape;4625;p7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6" name="Google Shape;4626;p7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7" name="Google Shape;4627;p7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8" name="Google Shape;4628;p7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9" name="Google Shape;4629;p7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0" name="Google Shape;4630;p7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1" name="Google Shape;4631;p7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2" name="Google Shape;4632;p7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3" name="Google Shape;4633;p7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4" name="Google Shape;4634;p7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5" name="Google Shape;4635;p7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6" name="Google Shape;4636;p7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7" name="Google Shape;4637;p7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8" name="Google Shape;4638;p7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9" name="Google Shape;4639;p7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640" name="Google Shape;4640;p7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641" name="Google Shape;4641;p7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642" name="Google Shape;4642;p7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3" name="Google Shape;4643;p7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4" name="Google Shape;4644;p7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5" name="Google Shape;4645;p7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6" name="Google Shape;4646;p7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7" name="Google Shape;4647;p7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8" name="Google Shape;4648;p7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7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0" name="Google Shape;4650;p7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1" name="Google Shape;4651;p7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2" name="Google Shape;4652;p7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7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658" name="Google Shape;4658;p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graphicFrame>
        <p:nvGraphicFramePr>
          <p:cNvPr id="4659" name="Google Shape;4659;p76"/>
          <p:cNvGraphicFramePr/>
          <p:nvPr/>
        </p:nvGraphicFramePr>
        <p:xfrm>
          <a:off x="861700" y="1663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{86E5058E-0EBE-4029-95B9-EDA7CEC782A3}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 u="none" strike="noStrike" cap="none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4" name="Google Shape;4664;p77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665" name="Google Shape;4665;p7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7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7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7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7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7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1" name="Google Shape;4671;p77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672" name="Google Shape;4672;p7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7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4" name="Google Shape;4674;p77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675" name="Google Shape;4675;p7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7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7" name="Google Shape;4677;p77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8" name="Google Shape;4678;p77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9" name="Google Shape;4679;p77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680" name="Google Shape;4680;p7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7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7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3" name="Google Shape;4683;p77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684" name="Google Shape;4684;p7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7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7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7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8" name="Google Shape;4688;p77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9" name="Google Shape;4689;p77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690" name="Google Shape;4690;p7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7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7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7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7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7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7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7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7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7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7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7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7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7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7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7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7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7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7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7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0" name="Google Shape;4710;p7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711" name="Google Shape;4711;p7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7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3" name="Google Shape;4713;p77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714" name="Google Shape;4714;p7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7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7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7" name="Google Shape;4717;p77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718" name="Google Shape;4718;p7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7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1" name="Google Shape;4721;p77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722" name="Google Shape;4722;p7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7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7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7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6" name="Google Shape;4726;p77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77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8" name="Google Shape;4728;p77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9" name="Google Shape;4729;p77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0" name="Google Shape;4730;p7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731" name="Google Shape;4731;p7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7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3" name="Google Shape;4733;p77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734" name="Google Shape;4734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6" name="Google Shape;4736;p77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737" name="Google Shape;4737;p7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7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9" name="Google Shape;4739;p77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740" name="Google Shape;4740;p7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7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2" name="Google Shape;4742;p77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743" name="Google Shape;4743;p7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7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7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7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7" name="Google Shape;4747;p77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748" name="Google Shape;4748;p7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7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0" name="Google Shape;4750;p7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751" name="Google Shape;4751;p7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7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7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4" name="Google Shape;4754;p77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5" name="Google Shape;4755;p77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756" name="Google Shape;4756;p7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7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8" name="Google Shape;4758;p77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759" name="Google Shape;4759;p7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7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7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7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7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4" name="Google Shape;4764;p77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765" name="Google Shape;4765;p7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7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7" name="Google Shape;4767;p77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768" name="Google Shape;4768;p7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7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7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7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7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3" name="Google Shape;4773;p77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774" name="Google Shape;4774;p7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7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7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7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7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9" name="Google Shape;4779;p77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780" name="Google Shape;4780;p7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7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7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7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4" name="Google Shape;4784;p77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5" name="Google Shape;4785;p77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6" name="Google Shape;4786;p77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7" name="Google Shape;4787;p77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788" name="Google Shape;4788;p7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7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0" name="Google Shape;4790;p7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791" name="Google Shape;4791;p7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7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3" name="Google Shape;4793;p77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794" name="Google Shape;4794;p7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7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6" name="Google Shape;4796;p77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7" name="Google Shape;4797;p77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798" name="Google Shape;4798;p7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7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0" name="Google Shape;4800;p7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801" name="Google Shape;4801;p7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7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7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7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7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6" name="Google Shape;4806;p77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807" name="Google Shape;4807;p7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7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9" name="Google Shape;4809;p77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0" name="Google Shape;4810;p77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1" name="Google Shape;4811;p77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812" name="Google Shape;4812;p7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7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4" name="Google Shape;4814;p77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815" name="Google Shape;4815;p7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7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7" name="Google Shape;4817;p77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8" name="Google Shape;4818;p77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819" name="Google Shape;4819;p7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1" name="Google Shape;4821;p77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822" name="Google Shape;4822;p7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7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7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5" name="Google Shape;4825;p77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6" name="Google Shape;4826;p77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7" name="Google Shape;4827;p77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828" name="Google Shape;4828;p7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7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0" name="Google Shape;4830;p7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831" name="Google Shape;4831;p7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7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7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7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5" name="Google Shape;4835;p77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836" name="Google Shape;4836;p7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7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7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9" name="Google Shape;4839;p77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840" name="Google Shape;4840;p7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7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2" name="Google Shape;4842;p77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843" name="Google Shape;4843;p7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7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7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6" name="Google Shape;4846;p77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847" name="Google Shape;4847;p7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7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7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7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7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2" name="Google Shape;4852;p77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853" name="Google Shape;4853;p7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7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5" name="Google Shape;4855;p77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856" name="Google Shape;4856;p7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7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7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7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7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1" name="Google Shape;4861;p77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2" name="Google Shape;4862;p77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863" name="Google Shape;4863;p7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7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5" name="Google Shape;4865;p77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866" name="Google Shape;4866;p7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7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7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7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0" name="Google Shape;4870;p77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1" name="Google Shape;4871;p77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872" name="Google Shape;4872;p7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7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7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5" name="Google Shape;4875;p77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876" name="Google Shape;4876;p7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7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7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9" name="Google Shape;4879;p77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77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77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2" name="Google Shape;4882;p77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883" name="Google Shape;4883;p7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7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7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6" name="Google Shape;4886;p77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7" name="Google Shape;4887;p77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888" name="Google Shape;4888;p7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7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7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1" name="Google Shape;4891;p77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2" name="Google Shape;4892;p77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893" name="Google Shape;4893;p7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7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7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7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7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8" name="Google Shape;4898;p77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899" name="Google Shape;4899;p7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7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7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2" name="Google Shape;4902;p77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903" name="Google Shape;4903;p7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7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7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6" name="Google Shape;4906;p77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907" name="Google Shape;4907;p7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7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7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7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7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2" name="Google Shape;4912;p77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913" name="Google Shape;4913;p7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7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7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7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7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8" name="Google Shape;4918;p77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919" name="Google Shape;4919;p7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1" name="Google Shape;4921;p77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922" name="Google Shape;4922;p7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7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7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7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7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7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8" name="Google Shape;4928;p77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9" name="Google Shape;4929;p77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930" name="Google Shape;4930;p7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7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7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7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7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5" name="Google Shape;4935;p77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936" name="Google Shape;4936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8" name="Google Shape;4938;p77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9" name="Google Shape;4939;p77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940" name="Google Shape;4940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2" name="Google Shape;4942;p77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3" name="Google Shape;4943;p77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944" name="Google Shape;4944;p7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7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6" name="Google Shape;4946;p77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7" name="Google Shape;4947;p77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48" name="Google Shape;4948;p7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3" name="Google Shape;4953;p78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954" name="Google Shape;4954;p7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7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7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7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7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7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0" name="Google Shape;4960;p78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1"/>
          </a:xfrm>
        </p:grpSpPr>
        <p:sp>
          <p:nvSpPr>
            <p:cNvPr id="4961" name="Google Shape;4961;p7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2" name="Google Shape;4962;p7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7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7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5" name="Google Shape;4965;p78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966" name="Google Shape;4966;p7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7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7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9" name="Google Shape;4969;p78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970" name="Google Shape;4970;p7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7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7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7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7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5" name="Google Shape;4975;p78"/>
          <p:cNvGrpSpPr/>
          <p:nvPr/>
        </p:nvGrpSpPr>
        <p:grpSpPr>
          <a:xfrm>
            <a:off x="4189170" y="1474133"/>
            <a:ext cx="445622" cy="445591"/>
            <a:chOff x="5732756" y="2682276"/>
            <a:chExt cx="719906" cy="719856"/>
          </a:xfrm>
        </p:grpSpPr>
        <p:sp>
          <p:nvSpPr>
            <p:cNvPr id="4976" name="Google Shape;4976;p7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7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7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9" name="Google Shape;4979;p78"/>
          <p:cNvGrpSpPr/>
          <p:nvPr/>
        </p:nvGrpSpPr>
        <p:grpSpPr>
          <a:xfrm>
            <a:off x="4830487" y="1474127"/>
            <a:ext cx="445627" cy="445605"/>
            <a:chOff x="6768809" y="2682265"/>
            <a:chExt cx="719915" cy="719878"/>
          </a:xfrm>
        </p:grpSpPr>
        <p:sp>
          <p:nvSpPr>
            <p:cNvPr id="4980" name="Google Shape;4980;p7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7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7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7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4" name="Google Shape;4984;p78"/>
          <p:cNvGrpSpPr/>
          <p:nvPr/>
        </p:nvGrpSpPr>
        <p:grpSpPr>
          <a:xfrm>
            <a:off x="5471809" y="1474156"/>
            <a:ext cx="445754" cy="445544"/>
            <a:chOff x="7804870" y="2682313"/>
            <a:chExt cx="720119" cy="719781"/>
          </a:xfrm>
        </p:grpSpPr>
        <p:sp>
          <p:nvSpPr>
            <p:cNvPr id="4985" name="Google Shape;4985;p7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7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7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7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7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0" name="Google Shape;4990;p78"/>
          <p:cNvGrpSpPr/>
          <p:nvPr/>
        </p:nvGrpSpPr>
        <p:grpSpPr>
          <a:xfrm>
            <a:off x="6113257" y="1473925"/>
            <a:ext cx="446294" cy="446006"/>
            <a:chOff x="8841135" y="2681940"/>
            <a:chExt cx="720991" cy="720527"/>
          </a:xfrm>
        </p:grpSpPr>
        <p:sp>
          <p:nvSpPr>
            <p:cNvPr id="4991" name="Google Shape;4991;p7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7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7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7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7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7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7" name="Google Shape;4997;p78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998" name="Google Shape;4998;p7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7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0" name="Google Shape;5000;p78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5001" name="Google Shape;5001;p7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7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7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4" name="Google Shape;5004;p78"/>
          <p:cNvGrpSpPr/>
          <p:nvPr/>
        </p:nvGrpSpPr>
        <p:grpSpPr>
          <a:xfrm>
            <a:off x="7396743" y="1474078"/>
            <a:ext cx="445699" cy="445702"/>
            <a:chOff x="10914618" y="2682187"/>
            <a:chExt cx="720032" cy="720034"/>
          </a:xfrm>
        </p:grpSpPr>
        <p:sp>
          <p:nvSpPr>
            <p:cNvPr id="5005" name="Google Shape;5005;p7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7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7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7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7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7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78"/>
          <p:cNvGrpSpPr/>
          <p:nvPr/>
        </p:nvGrpSpPr>
        <p:grpSpPr>
          <a:xfrm>
            <a:off x="1620264" y="766857"/>
            <a:ext cx="361521" cy="445817"/>
            <a:chOff x="1582665" y="1011072"/>
            <a:chExt cx="584040" cy="720221"/>
          </a:xfrm>
        </p:grpSpPr>
        <p:sp>
          <p:nvSpPr>
            <p:cNvPr id="5012" name="Google Shape;5012;p7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7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7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7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7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7" name="Google Shape;5017;p78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5018" name="Google Shape;5018;p7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7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7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78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5022" name="Google Shape;5022;p7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23" name="Google Shape;5023;p7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4" name="Google Shape;5024;p7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5" name="Google Shape;5025;p7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6" name="Google Shape;5026;p7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7" name="Google Shape;5027;p7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8" name="Google Shape;5028;p7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9" name="Google Shape;5029;p7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0" name="Google Shape;5030;p7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1" name="Google Shape;5031;p7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2" name="Google Shape;5032;p7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33" name="Google Shape;5033;p7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7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7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7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7" name="Google Shape;5037;p7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7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9" name="Google Shape;5039;p78"/>
          <p:cNvGrpSpPr/>
          <p:nvPr/>
        </p:nvGrpSpPr>
        <p:grpSpPr>
          <a:xfrm>
            <a:off x="2840992" y="767044"/>
            <a:ext cx="369869" cy="445629"/>
            <a:chOff x="3554761" y="1011374"/>
            <a:chExt cx="597526" cy="719918"/>
          </a:xfrm>
        </p:grpSpPr>
        <p:sp>
          <p:nvSpPr>
            <p:cNvPr id="5040" name="Google Shape;5040;p7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7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7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3" name="Google Shape;5043;p7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4" name="Google Shape;5044;p78"/>
          <p:cNvGrpSpPr/>
          <p:nvPr/>
        </p:nvGrpSpPr>
        <p:grpSpPr>
          <a:xfrm>
            <a:off x="3450722" y="766832"/>
            <a:ext cx="370754" cy="445841"/>
            <a:chOff x="4539787" y="1011032"/>
            <a:chExt cx="598957" cy="720261"/>
          </a:xfrm>
        </p:grpSpPr>
        <p:sp>
          <p:nvSpPr>
            <p:cNvPr id="5045" name="Google Shape;5045;p7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6" name="Google Shape;5046;p7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7" name="Google Shape;5047;p7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7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7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78"/>
          <p:cNvGrpSpPr/>
          <p:nvPr/>
        </p:nvGrpSpPr>
        <p:grpSpPr>
          <a:xfrm>
            <a:off x="4061340" y="766940"/>
            <a:ext cx="366916" cy="445732"/>
            <a:chOff x="5526246" y="1011207"/>
            <a:chExt cx="592757" cy="720085"/>
          </a:xfrm>
        </p:grpSpPr>
        <p:sp>
          <p:nvSpPr>
            <p:cNvPr id="5051" name="Google Shape;5051;p7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7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7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7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7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7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78"/>
          <p:cNvGrpSpPr/>
          <p:nvPr/>
        </p:nvGrpSpPr>
        <p:grpSpPr>
          <a:xfrm>
            <a:off x="1016108" y="766934"/>
            <a:ext cx="364294" cy="445741"/>
            <a:chOff x="606645" y="1011196"/>
            <a:chExt cx="588520" cy="720097"/>
          </a:xfrm>
        </p:grpSpPr>
        <p:sp>
          <p:nvSpPr>
            <p:cNvPr id="5058" name="Google Shape;5058;p7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7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7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7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2" name="Google Shape;5062;p78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5063" name="Google Shape;5063;p7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4" name="Google Shape;5064;p7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7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7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78"/>
          <p:cNvGrpSpPr/>
          <p:nvPr/>
        </p:nvGrpSpPr>
        <p:grpSpPr>
          <a:xfrm>
            <a:off x="6069256" y="721218"/>
            <a:ext cx="460704" cy="491455"/>
            <a:chOff x="8770051" y="937343"/>
            <a:chExt cx="744272" cy="793950"/>
          </a:xfrm>
        </p:grpSpPr>
        <p:sp>
          <p:nvSpPr>
            <p:cNvPr id="5068" name="Google Shape;5068;p7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7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7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7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7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3" name="Google Shape;5073;p78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5074" name="Google Shape;5074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9" name="Google Shape;5079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0" name="Google Shape;5080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1" name="Google Shape;5081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2" name="Google Shape;5082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3" name="Google Shape;5083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4" name="Google Shape;5084;p78"/>
          <p:cNvGrpSpPr/>
          <p:nvPr/>
        </p:nvGrpSpPr>
        <p:grpSpPr>
          <a:xfrm>
            <a:off x="4668120" y="721218"/>
            <a:ext cx="460704" cy="491455"/>
            <a:chOff x="6506504" y="937343"/>
            <a:chExt cx="744272" cy="793950"/>
          </a:xfrm>
        </p:grpSpPr>
        <p:sp>
          <p:nvSpPr>
            <p:cNvPr id="5085" name="Google Shape;5085;p7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7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7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88" name="Google Shape;5088;p78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5089" name="Google Shape;5089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0" name="Google Shape;5090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2" name="Google Shape;5092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3" name="Google Shape;5093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5" name="Google Shape;5095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6" name="Google Shape;5096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8" name="Google Shape;5098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9" name="Google Shape;5099;p78"/>
          <p:cNvGrpSpPr/>
          <p:nvPr/>
        </p:nvGrpSpPr>
        <p:grpSpPr>
          <a:xfrm>
            <a:off x="5368688" y="721218"/>
            <a:ext cx="460704" cy="491455"/>
            <a:chOff x="7638277" y="937343"/>
            <a:chExt cx="744272" cy="793950"/>
          </a:xfrm>
        </p:grpSpPr>
        <p:sp>
          <p:nvSpPr>
            <p:cNvPr id="5100" name="Google Shape;5100;p7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7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7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3" name="Google Shape;5103;p7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04" name="Google Shape;5104;p78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5105" name="Google Shape;5105;p7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6" name="Google Shape;5106;p7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7" name="Google Shape;5107;p7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8" name="Google Shape;5108;p7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9" name="Google Shape;5109;p7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0" name="Google Shape;5110;p7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1" name="Google Shape;5111;p7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2" name="Google Shape;5112;p7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3" name="Google Shape;5113;p7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4" name="Google Shape;5114;p7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5" name="Google Shape;5115;p78"/>
          <p:cNvGrpSpPr/>
          <p:nvPr/>
        </p:nvGrpSpPr>
        <p:grpSpPr>
          <a:xfrm>
            <a:off x="2908798" y="2910773"/>
            <a:ext cx="445779" cy="400763"/>
            <a:chOff x="3778727" y="4460423"/>
            <a:chExt cx="720160" cy="647437"/>
          </a:xfrm>
        </p:grpSpPr>
        <p:sp>
          <p:nvSpPr>
            <p:cNvPr id="5116" name="Google Shape;5116;p7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7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7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9" name="Google Shape;5119;p7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0" name="Google Shape;5120;p7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1" name="Google Shape;5121;p7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2" name="Google Shape;5122;p7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3" name="Google Shape;5123;p78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5124" name="Google Shape;5124;p7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5" name="Google Shape;5125;p7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6" name="Google Shape;5126;p7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7" name="Google Shape;5127;p7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8" name="Google Shape;5128;p78"/>
          <p:cNvGrpSpPr/>
          <p:nvPr/>
        </p:nvGrpSpPr>
        <p:grpSpPr>
          <a:xfrm>
            <a:off x="4190905" y="2888259"/>
            <a:ext cx="445834" cy="445792"/>
            <a:chOff x="5926265" y="4424051"/>
            <a:chExt cx="720247" cy="720181"/>
          </a:xfrm>
        </p:grpSpPr>
        <p:sp>
          <p:nvSpPr>
            <p:cNvPr id="5129" name="Google Shape;5129;p7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0" name="Google Shape;5130;p7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7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7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3" name="Google Shape;5133;p78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5134" name="Google Shape;5134;p7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7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6" name="Google Shape;5136;p7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7" name="Google Shape;5137;p7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8" name="Google Shape;5138;p7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9" name="Google Shape;5139;p78"/>
          <p:cNvGrpSpPr/>
          <p:nvPr/>
        </p:nvGrpSpPr>
        <p:grpSpPr>
          <a:xfrm>
            <a:off x="2267695" y="2907229"/>
            <a:ext cx="445680" cy="407854"/>
            <a:chOff x="2704878" y="4454697"/>
            <a:chExt cx="720000" cy="658890"/>
          </a:xfrm>
        </p:grpSpPr>
        <p:sp>
          <p:nvSpPr>
            <p:cNvPr id="5140" name="Google Shape;5140;p7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1" name="Google Shape;5141;p7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2" name="Google Shape;5142;p7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3" name="Google Shape;5143;p7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4" name="Google Shape;5144;p7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5" name="Google Shape;5145;p7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6" name="Google Shape;5146;p78"/>
          <p:cNvGrpSpPr/>
          <p:nvPr/>
        </p:nvGrpSpPr>
        <p:grpSpPr>
          <a:xfrm>
            <a:off x="3549966" y="2909187"/>
            <a:ext cx="445549" cy="403936"/>
            <a:chOff x="4852681" y="4457861"/>
            <a:chExt cx="719788" cy="652562"/>
          </a:xfrm>
        </p:grpSpPr>
        <p:sp>
          <p:nvSpPr>
            <p:cNvPr id="5147" name="Google Shape;5147;p7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7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7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0" name="Google Shape;5150;p78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5151" name="Google Shape;5151;p7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2" name="Google Shape;5152;p7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3" name="Google Shape;5153;p7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4" name="Google Shape;5154;p7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7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6" name="Google Shape;5156;p78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5157" name="Google Shape;5157;p7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8" name="Google Shape;5158;p7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9" name="Google Shape;5159;p7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0" name="Google Shape;5160;p7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1" name="Google Shape;5161;p7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2" name="Google Shape;5162;p7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3" name="Google Shape;5163;p78"/>
          <p:cNvGrpSpPr/>
          <p:nvPr/>
        </p:nvGrpSpPr>
        <p:grpSpPr>
          <a:xfrm>
            <a:off x="6755680" y="2911370"/>
            <a:ext cx="445629" cy="399564"/>
            <a:chOff x="9878975" y="4425243"/>
            <a:chExt cx="719918" cy="645501"/>
          </a:xfrm>
        </p:grpSpPr>
        <p:sp>
          <p:nvSpPr>
            <p:cNvPr id="5164" name="Google Shape;5164;p7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7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7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7" name="Google Shape;5167;p78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5168" name="Google Shape;5168;p7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9" name="Google Shape;5169;p7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0" name="Google Shape;5170;p7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7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2" name="Google Shape;5172;p78"/>
          <p:cNvGrpSpPr/>
          <p:nvPr/>
        </p:nvGrpSpPr>
        <p:grpSpPr>
          <a:xfrm>
            <a:off x="6114487" y="2908285"/>
            <a:ext cx="445805" cy="405734"/>
            <a:chOff x="8843122" y="4420259"/>
            <a:chExt cx="720202" cy="655468"/>
          </a:xfrm>
        </p:grpSpPr>
        <p:sp>
          <p:nvSpPr>
            <p:cNvPr id="5173" name="Google Shape;5173;p7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4" name="Google Shape;5174;p7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5" name="Google Shape;5175;p7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7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7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7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78"/>
          <p:cNvGrpSpPr/>
          <p:nvPr/>
        </p:nvGrpSpPr>
        <p:grpSpPr>
          <a:xfrm>
            <a:off x="2917357" y="2206847"/>
            <a:ext cx="445812" cy="394517"/>
            <a:chOff x="1510757" y="3225422"/>
            <a:chExt cx="720214" cy="637346"/>
          </a:xfrm>
        </p:grpSpPr>
        <p:sp>
          <p:nvSpPr>
            <p:cNvPr id="5180" name="Google Shape;5180;p7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7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7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7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7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5" name="Google Shape;5185;p7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6" name="Google Shape;5186;p7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7" name="Google Shape;5187;p78"/>
          <p:cNvGrpSpPr/>
          <p:nvPr/>
        </p:nvGrpSpPr>
        <p:grpSpPr>
          <a:xfrm>
            <a:off x="3608748" y="2224367"/>
            <a:ext cx="445768" cy="359479"/>
            <a:chOff x="2595501" y="3253725"/>
            <a:chExt cx="720142" cy="580740"/>
          </a:xfrm>
        </p:grpSpPr>
        <p:sp>
          <p:nvSpPr>
            <p:cNvPr id="5188" name="Google Shape;5188;p7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7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7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7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78"/>
          <p:cNvGrpSpPr/>
          <p:nvPr/>
        </p:nvGrpSpPr>
        <p:grpSpPr>
          <a:xfrm>
            <a:off x="4991419" y="2181335"/>
            <a:ext cx="443879" cy="445540"/>
            <a:chOff x="4764809" y="3184208"/>
            <a:chExt cx="717090" cy="719774"/>
          </a:xfrm>
        </p:grpSpPr>
        <p:sp>
          <p:nvSpPr>
            <p:cNvPr id="5193" name="Google Shape;5193;p7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7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7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78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5197" name="Google Shape;5197;p7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7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7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0" name="Google Shape;5200;p78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5201" name="Google Shape;5201;p7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2" name="Google Shape;5202;p7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3" name="Google Shape;5203;p7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7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5" name="Google Shape;5205;p78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5206" name="Google Shape;5206;p7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7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7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9" name="Google Shape;5209;p7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0" name="Google Shape;5210;p78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5211" name="Google Shape;5211;p7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7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3" name="Google Shape;5213;p7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4" name="Google Shape;5214;p7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7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6" name="Google Shape;5216;p78"/>
          <p:cNvGrpSpPr/>
          <p:nvPr/>
        </p:nvGrpSpPr>
        <p:grpSpPr>
          <a:xfrm>
            <a:off x="7061043" y="2181309"/>
            <a:ext cx="189785" cy="445591"/>
            <a:chOff x="8011692" y="3184166"/>
            <a:chExt cx="306600" cy="719858"/>
          </a:xfrm>
        </p:grpSpPr>
        <p:sp>
          <p:nvSpPr>
            <p:cNvPr id="5217" name="Google Shape;5217;p7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8" name="Google Shape;5218;p7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9" name="Google Shape;5219;p7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7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7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7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3" name="Google Shape;5223;p78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5224" name="Google Shape;5224;p7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5" name="Google Shape;5225;p7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6" name="Google Shape;5226;p7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7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7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7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7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1" name="Google Shape;5231;p78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5232" name="Google Shape;5232;p7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3" name="Google Shape;5233;p7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4" name="Google Shape;5234;p7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7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7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7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8" name="Google Shape;5238;p7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9" name="Google Shape;5239;p7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7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7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2" name="Google Shape;5242;p7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3" name="Google Shape;5243;p7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4" name="Google Shape;5244;p78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5245" name="Google Shape;5245;p7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6" name="Google Shape;5246;p7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7" name="Google Shape;5247;p7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7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9" name="Google Shape;5249;p78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5250" name="Google Shape;5250;p7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1" name="Google Shape;5251;p7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2" name="Google Shape;5252;p7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3" name="Google Shape;5253;p78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5254" name="Google Shape;5254;p7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7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6" name="Google Shape;5256;p7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7" name="Google Shape;5257;p7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7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7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0" name="Google Shape;5260;p78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5261" name="Google Shape;5261;p7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2" name="Google Shape;5262;p7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3" name="Google Shape;5263;p7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7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7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7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7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7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78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5270" name="Google Shape;5270;p7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7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7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7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7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7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7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7" name="Google Shape;5277;p7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8" name="Google Shape;5278;p7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7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7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7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2" name="Google Shape;5282;p78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5283" name="Google Shape;5283;p7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7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7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7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7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7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7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0" name="Google Shape;5290;p7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1" name="Google Shape;5291;p7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7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7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7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78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5296" name="Google Shape;5296;p7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7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7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9" name="Google Shape;5299;p7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0" name="Google Shape;5300;p7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7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7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7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7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7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6" name="Google Shape;5306;p7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7" name="Google Shape;5307;p7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8" name="Google Shape;5308;p78"/>
          <p:cNvGrpSpPr/>
          <p:nvPr/>
        </p:nvGrpSpPr>
        <p:grpSpPr>
          <a:xfrm>
            <a:off x="5802236" y="3605552"/>
            <a:ext cx="445821" cy="425247"/>
            <a:chOff x="8338678" y="5506443"/>
            <a:chExt cx="720227" cy="686989"/>
          </a:xfrm>
        </p:grpSpPr>
        <p:sp>
          <p:nvSpPr>
            <p:cNvPr id="5309" name="Google Shape;5309;p7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7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7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7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7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7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78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316" name="Google Shape;5316;p7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7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7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7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7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7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7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7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7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7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7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7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8" name="Google Shape;5328;p7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9" name="Google Shape;5329;p7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7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1" name="Google Shape;5331;p78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332" name="Google Shape;5332;p7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7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7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7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6" name="Google Shape;5336;p78"/>
          <p:cNvGrpSpPr/>
          <p:nvPr/>
        </p:nvGrpSpPr>
        <p:grpSpPr>
          <a:xfrm>
            <a:off x="6635633" y="4302258"/>
            <a:ext cx="373053" cy="445790"/>
            <a:chOff x="8095060" y="5664590"/>
            <a:chExt cx="497404" cy="594388"/>
          </a:xfrm>
        </p:grpSpPr>
        <p:grpSp>
          <p:nvGrpSpPr>
            <p:cNvPr id="5337" name="Google Shape;5337;p7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38" name="Google Shape;5338;p7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9" name="Google Shape;5339;p7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0" name="Google Shape;5340;p7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1" name="Google Shape;5341;p7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42" name="Google Shape;5342;p7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3" name="Google Shape;5343;p7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4" name="Google Shape;5344;p7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5" name="Google Shape;5345;p7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46" name="Google Shape;5346;p7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7" name="Google Shape;5347;p7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8" name="Google Shape;5348;p7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9" name="Google Shape;5349;p78"/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5350" name="Google Shape;5350;p7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1" name="Google Shape;5351;p7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2" name="Google Shape;5352;p7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2718425" y="4302286"/>
            <a:ext cx="557161" cy="445733"/>
            <a:chOff x="4607809" y="5664627"/>
            <a:chExt cx="742882" cy="594311"/>
          </a:xfrm>
        </p:grpSpPr>
        <p:sp>
          <p:nvSpPr>
            <p:cNvPr id="5354" name="Google Shape;5354;p7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7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7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7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7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7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7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7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2" name="Google Shape;5362;p78"/>
          <p:cNvGrpSpPr/>
          <p:nvPr/>
        </p:nvGrpSpPr>
        <p:grpSpPr>
          <a:xfrm>
            <a:off x="3821490" y="4302343"/>
            <a:ext cx="1079865" cy="445621"/>
            <a:chOff x="2571250" y="5664711"/>
            <a:chExt cx="1439820" cy="594161"/>
          </a:xfrm>
        </p:grpSpPr>
        <p:sp>
          <p:nvSpPr>
            <p:cNvPr id="5363" name="Google Shape;5363;p7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7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7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7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7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7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7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7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7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7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7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7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7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7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7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2" name="Google Shape;5382;p7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7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392" name="Google Shape;5392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4" name="Google Shape;5394;p7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395" name="Google Shape;5395;p7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6" name="Google Shape;5396;p7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97" name="Google Shape;5397;p7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398" name="Google Shape;5398;p7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79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sz="1400" b="1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04" name="Google Shape;5404;p79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 b="0" i="0" u="none" strike="noStrike" cap="none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05" name="Google Shape;5405;p7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0" name="Google Shape;5410;p8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1" name="Google Shape;5411;p8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12" name="Google Shape;5412;p8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13" name="Google Shape;5413;p8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14" name="Google Shape;5414;p8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15" name="Google Shape;5415;p8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6" name="Google Shape;5416;p8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17" name="Google Shape;5417;p8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18" name="Google Shape;5418;p8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9" name="Google Shape;5419;p8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20" name="Google Shape;5420;p8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1" name="Google Shape;5421;p8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2" name="Google Shape;5422;p8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23" name="Google Shape;5423;p8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4" name="Google Shape;5424;p8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25" name="Google Shape;5425;p8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A99A8-D3F9-1336-26FC-C68AFC25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557212"/>
            <a:ext cx="6057900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137d0a7d35e_0_8"/>
          <p:cNvSpPr txBox="1">
            <a:spLocks noGrp="1"/>
          </p:cNvSpPr>
          <p:nvPr>
            <p:ph type="title"/>
          </p:nvPr>
        </p:nvSpPr>
        <p:spPr>
          <a:xfrm>
            <a:off x="91531" y="28196"/>
            <a:ext cx="6270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MODELADO  ( scatter plot )</a:t>
            </a:r>
            <a:endParaRPr dirty="0"/>
          </a:p>
        </p:txBody>
      </p:sp>
      <p:sp>
        <p:nvSpPr>
          <p:cNvPr id="3872" name="Google Shape;3872;g137d0a7d35e_0_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73" name="Google Shape;3873;g137d0a7d35e_0_8"/>
          <p:cNvSpPr txBox="1"/>
          <p:nvPr/>
        </p:nvSpPr>
        <p:spPr>
          <a:xfrm>
            <a:off x="4996247" y="4796401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Data Science - Digital House - 2022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3FFB-51C4-F69B-E092-9910362B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28612"/>
            <a:ext cx="6038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41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3112</Words>
  <Application>Microsoft Office PowerPoint</Application>
  <PresentationFormat>On-screen Show (16:9)</PresentationFormat>
  <Paragraphs>675</Paragraphs>
  <Slides>78</Slides>
  <Notes>78</Notes>
  <HiddenSlides>41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Montserrat</vt:lpstr>
      <vt:lpstr>Dosis</vt:lpstr>
      <vt:lpstr>Titillium Web Light</vt:lpstr>
      <vt:lpstr>Dosis ExtraLight</vt:lpstr>
      <vt:lpstr>Courier New</vt:lpstr>
      <vt:lpstr>Verdana</vt:lpstr>
      <vt:lpstr>Arial</vt:lpstr>
      <vt:lpstr>Titillium Web ExtraLight</vt:lpstr>
      <vt:lpstr>Calibri</vt:lpstr>
      <vt:lpstr>Titillium Web</vt:lpstr>
      <vt:lpstr>Mowbray template</vt:lpstr>
      <vt:lpstr>Trabajo Práctico N°4 Predicción de variabilidad genética a a partir de datos morfológicos en moluscos terrestres exóticos invasores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  ( scatter plot )</vt:lpstr>
      <vt:lpstr>MODELADO</vt:lpstr>
      <vt:lpstr>MODELADO</vt:lpstr>
      <vt:lpstr>Features con Mayor preponderancia</vt:lpstr>
      <vt:lpstr>PowerPoint Presentation</vt:lpstr>
      <vt:lpstr>MODELADO</vt:lpstr>
      <vt:lpstr>PowerPoint Presentation</vt:lpstr>
      <vt:lpstr>PowerPoint Presentation</vt:lpstr>
      <vt:lpstr>PowerPoint Presentation</vt:lpstr>
      <vt:lpstr>Gracias!</vt:lpstr>
      <vt:lpstr>Conclusiones</vt:lpstr>
      <vt:lpstr>Back up imagenes</vt:lpstr>
      <vt:lpstr>Back up imagenes</vt:lpstr>
      <vt:lpstr>Back up imagenes</vt:lpstr>
      <vt:lpstr>Modelado</vt:lpstr>
      <vt:lpstr>PowerPoint Presentation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PowerPoint Presentation</vt:lpstr>
      <vt:lpstr>Conclusiones</vt:lpstr>
      <vt:lpstr>Validación Supuestos de Markov</vt:lpstr>
      <vt:lpstr>PowerPoint Presentation</vt:lpstr>
      <vt:lpstr>PowerPoint Presentation</vt:lpstr>
      <vt:lpstr>PowerPoint Presentation</vt:lpstr>
      <vt:lpstr>PowerPoint Presentation</vt:lpstr>
      <vt:lpstr>BIG CONCEPT</vt:lpstr>
      <vt:lpstr>INSTRUCTIONS FOR USE</vt:lpstr>
      <vt:lpstr>1. TRANSITION HEADLINE</vt:lpstr>
      <vt:lpstr>PowerPoint Presentation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N°4 Predicción de variabilidad genética a a partir de datos morfológicos en moluscos terrestres exóticos invasores</dc:title>
  <dc:creator>msaied@alumno.unlam.edu.ar</dc:creator>
  <cp:lastModifiedBy>Marcelo Saied</cp:lastModifiedBy>
  <cp:revision>1</cp:revision>
  <dcterms:modified xsi:type="dcterms:W3CDTF">2022-09-02T00:57:24Z</dcterms:modified>
</cp:coreProperties>
</file>